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3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4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95"/>
  </p:notesMasterIdLst>
  <p:handoutMasterIdLst>
    <p:handoutMasterId r:id="rId96"/>
  </p:handoutMasterIdLst>
  <p:sldIdLst>
    <p:sldId id="490" r:id="rId16"/>
    <p:sldId id="866" r:id="rId17"/>
    <p:sldId id="862" r:id="rId18"/>
    <p:sldId id="863" r:id="rId19"/>
    <p:sldId id="864" r:id="rId20"/>
    <p:sldId id="867" r:id="rId21"/>
    <p:sldId id="868" r:id="rId22"/>
    <p:sldId id="865" r:id="rId23"/>
    <p:sldId id="869" r:id="rId24"/>
    <p:sldId id="870" r:id="rId25"/>
    <p:sldId id="738" r:id="rId26"/>
    <p:sldId id="872" r:id="rId27"/>
    <p:sldId id="902" r:id="rId28"/>
    <p:sldId id="903" r:id="rId29"/>
    <p:sldId id="904" r:id="rId30"/>
    <p:sldId id="905" r:id="rId31"/>
    <p:sldId id="906" r:id="rId32"/>
    <p:sldId id="908" r:id="rId33"/>
    <p:sldId id="913" r:id="rId34"/>
    <p:sldId id="914" r:id="rId35"/>
    <p:sldId id="907" r:id="rId36"/>
    <p:sldId id="915" r:id="rId37"/>
    <p:sldId id="916" r:id="rId38"/>
    <p:sldId id="917" r:id="rId39"/>
    <p:sldId id="925" r:id="rId40"/>
    <p:sldId id="921" r:id="rId41"/>
    <p:sldId id="928" r:id="rId42"/>
    <p:sldId id="938" r:id="rId43"/>
    <p:sldId id="942" r:id="rId44"/>
    <p:sldId id="943" r:id="rId45"/>
    <p:sldId id="944" r:id="rId46"/>
    <p:sldId id="945" r:id="rId47"/>
    <p:sldId id="922" r:id="rId48"/>
    <p:sldId id="948" r:id="rId49"/>
    <p:sldId id="949" r:id="rId50"/>
    <p:sldId id="950" r:id="rId51"/>
    <p:sldId id="951" r:id="rId52"/>
    <p:sldId id="935" r:id="rId53"/>
    <p:sldId id="952" r:id="rId54"/>
    <p:sldId id="953" r:id="rId55"/>
    <p:sldId id="956" r:id="rId56"/>
    <p:sldId id="957" r:id="rId57"/>
    <p:sldId id="958" r:id="rId58"/>
    <p:sldId id="924" r:id="rId59"/>
    <p:sldId id="975" r:id="rId60"/>
    <p:sldId id="980" r:id="rId61"/>
    <p:sldId id="977" r:id="rId62"/>
    <p:sldId id="978" r:id="rId63"/>
    <p:sldId id="986" r:id="rId64"/>
    <p:sldId id="988" r:id="rId65"/>
    <p:sldId id="995" r:id="rId66"/>
    <p:sldId id="987" r:id="rId67"/>
    <p:sldId id="989" r:id="rId68"/>
    <p:sldId id="990" r:id="rId69"/>
    <p:sldId id="959" r:id="rId70"/>
    <p:sldId id="961" r:id="rId71"/>
    <p:sldId id="962" r:id="rId72"/>
    <p:sldId id="963" r:id="rId73"/>
    <p:sldId id="1003" r:id="rId74"/>
    <p:sldId id="997" r:id="rId75"/>
    <p:sldId id="998" r:id="rId76"/>
    <p:sldId id="999" r:id="rId77"/>
    <p:sldId id="1000" r:id="rId78"/>
    <p:sldId id="1001" r:id="rId79"/>
    <p:sldId id="1004" r:id="rId80"/>
    <p:sldId id="969" r:id="rId81"/>
    <p:sldId id="971" r:id="rId82"/>
    <p:sldId id="972" r:id="rId83"/>
    <p:sldId id="973" r:id="rId84"/>
    <p:sldId id="974" r:id="rId85"/>
    <p:sldId id="960" r:id="rId86"/>
    <p:sldId id="1002" r:id="rId87"/>
    <p:sldId id="909" r:id="rId88"/>
    <p:sldId id="992" r:id="rId89"/>
    <p:sldId id="993" r:id="rId90"/>
    <p:sldId id="920" r:id="rId91"/>
    <p:sldId id="994" r:id="rId92"/>
    <p:sldId id="996" r:id="rId93"/>
    <p:sldId id="858" r:id="rId94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EC9514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 autoAdjust="0"/>
    <p:restoredTop sz="91227" autoAdjust="0"/>
  </p:normalViewPr>
  <p:slideViewPr>
    <p:cSldViewPr snapToObjects="1" showGuides="1">
      <p:cViewPr>
        <p:scale>
          <a:sx n="98" d="100"/>
          <a:sy n="98" d="100"/>
        </p:scale>
        <p:origin x="1768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<Relationship Id="rId76" Type="http://schemas.openxmlformats.org/officeDocument/2006/relationships/slide" Target="slides/slide61.xml"/><Relationship Id="rId77" Type="http://schemas.openxmlformats.org/officeDocument/2006/relationships/slide" Target="slides/slide62.xml"/><Relationship Id="rId78" Type="http://schemas.openxmlformats.org/officeDocument/2006/relationships/slide" Target="slides/slide63.xml"/><Relationship Id="rId79" Type="http://schemas.openxmlformats.org/officeDocument/2006/relationships/slide" Target="slides/slide64.xml"/><Relationship Id="rId90" Type="http://schemas.openxmlformats.org/officeDocument/2006/relationships/slide" Target="slides/slide75.xml"/><Relationship Id="rId91" Type="http://schemas.openxmlformats.org/officeDocument/2006/relationships/slide" Target="slides/slide76.xml"/><Relationship Id="rId92" Type="http://schemas.openxmlformats.org/officeDocument/2006/relationships/slide" Target="slides/slide77.xml"/><Relationship Id="rId93" Type="http://schemas.openxmlformats.org/officeDocument/2006/relationships/slide" Target="slides/slide78.xml"/><Relationship Id="rId94" Type="http://schemas.openxmlformats.org/officeDocument/2006/relationships/slide" Target="slides/slide79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commentAuthors" Target="commentAuthors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100" Type="http://schemas.openxmlformats.org/officeDocument/2006/relationships/theme" Target="theme/theme1.xml"/><Relationship Id="rId80" Type="http://schemas.openxmlformats.org/officeDocument/2006/relationships/slide" Target="slides/slide65.xml"/><Relationship Id="rId81" Type="http://schemas.openxmlformats.org/officeDocument/2006/relationships/slide" Target="slides/slide66.xml"/><Relationship Id="rId82" Type="http://schemas.openxmlformats.org/officeDocument/2006/relationships/slide" Target="slides/slide67.xml"/><Relationship Id="rId83" Type="http://schemas.openxmlformats.org/officeDocument/2006/relationships/slide" Target="slides/slide68.xml"/><Relationship Id="rId84" Type="http://schemas.openxmlformats.org/officeDocument/2006/relationships/slide" Target="slides/slide69.xml"/><Relationship Id="rId85" Type="http://schemas.openxmlformats.org/officeDocument/2006/relationships/slide" Target="slides/slide70.xml"/><Relationship Id="rId86" Type="http://schemas.openxmlformats.org/officeDocument/2006/relationships/slide" Target="slides/slide71.xml"/><Relationship Id="rId87" Type="http://schemas.openxmlformats.org/officeDocument/2006/relationships/slide" Target="slides/slide72.xml"/><Relationship Id="rId88" Type="http://schemas.openxmlformats.org/officeDocument/2006/relationships/slide" Target="slides/slide73.xml"/><Relationship Id="rId89" Type="http://schemas.openxmlformats.org/officeDocument/2006/relationships/slide" Target="slides/slide7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8234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76DCAC6-D83A-C84F-B095-A1DEC3650AA3}" type="presOf" srcId="{D8EBB446-E7B8-5F40-B8CE-22584519F4D6}" destId="{EBCDF5C2-1460-8245-BB43-161B7E066277}" srcOrd="0" destOrd="0" presId="urn:microsoft.com/office/officeart/2009/3/layout/CircleRelationship"/>
    <dgm:cxn modelId="{CE650676-DAAE-7F4B-9F15-A9DA209745E5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74228116-90CC-1640-92F7-FB466EF2BCCD}" type="presParOf" srcId="{EBCDF5C2-1460-8245-BB43-161B7E066277}" destId="{755E187B-CD4E-9A4C-BC66-AE1A5981608C}" srcOrd="0" destOrd="0" presId="urn:microsoft.com/office/officeart/2009/3/layout/CircleRelationship"/>
    <dgm:cxn modelId="{20BD62AA-F0C8-3E41-94D0-DE0201F396D7}" type="presParOf" srcId="{EBCDF5C2-1460-8245-BB43-161B7E066277}" destId="{BBB571C7-244D-ED42-AC76-D606D1489EC2}" srcOrd="1" destOrd="0" presId="urn:microsoft.com/office/officeart/2009/3/layout/CircleRelationship"/>
    <dgm:cxn modelId="{D8E38050-0B56-6344-8BD2-ACC67421D10F}" type="presParOf" srcId="{EBCDF5C2-1460-8245-BB43-161B7E066277}" destId="{8CEB0E52-6ED4-D44A-9E7B-71EAB3537B07}" srcOrd="2" destOrd="0" presId="urn:microsoft.com/office/officeart/2009/3/layout/CircleRelationship"/>
    <dgm:cxn modelId="{7C4E5E80-520D-2446-A1CA-F3E137FE2041}" type="presParOf" srcId="{EBCDF5C2-1460-8245-BB43-161B7E066277}" destId="{0A800CB3-EECF-6B44-8F66-11CB59CCB006}" srcOrd="3" destOrd="0" presId="urn:microsoft.com/office/officeart/2009/3/layout/CircleRelationship"/>
    <dgm:cxn modelId="{3ADCF1D9-EB4D-DC4B-834D-B49BC18D5F9A}" type="presParOf" srcId="{EBCDF5C2-1460-8245-BB43-161B7E066277}" destId="{8FC4AE95-7B53-9F4F-B5B3-A30C235D3540}" srcOrd="4" destOrd="0" presId="urn:microsoft.com/office/officeart/2009/3/layout/CircleRelationship"/>
    <dgm:cxn modelId="{8C71B4B4-920A-3C44-A68A-E6D02B200AA1}" type="presParOf" srcId="{EBCDF5C2-1460-8245-BB43-161B7E066277}" destId="{0D8E3D26-7E83-8741-BE41-BC263BEFA0FC}" srcOrd="5" destOrd="0" presId="urn:microsoft.com/office/officeart/2009/3/layout/CircleRelationship"/>
    <dgm:cxn modelId="{411D94C4-18E6-D449-A136-F397784D6DBE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 lIns="0" rIns="0"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9171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CD6F1AB-0093-0243-8E8E-029386803160}" type="presOf" srcId="{D8EBB446-E7B8-5F40-B8CE-22584519F4D6}" destId="{EBCDF5C2-1460-8245-BB43-161B7E066277}" srcOrd="0" destOrd="0" presId="urn:microsoft.com/office/officeart/2009/3/layout/CircleRelationship"/>
    <dgm:cxn modelId="{2DA62ECE-15F6-BA4F-AE76-969C10DF5D39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26240192-F250-194F-84A6-E086E4949147}" type="presParOf" srcId="{EBCDF5C2-1460-8245-BB43-161B7E066277}" destId="{755E187B-CD4E-9A4C-BC66-AE1A5981608C}" srcOrd="0" destOrd="0" presId="urn:microsoft.com/office/officeart/2009/3/layout/CircleRelationship"/>
    <dgm:cxn modelId="{F8B8E979-8ADC-A54C-B08D-16214769E75D}" type="presParOf" srcId="{EBCDF5C2-1460-8245-BB43-161B7E066277}" destId="{BBB571C7-244D-ED42-AC76-D606D1489EC2}" srcOrd="1" destOrd="0" presId="urn:microsoft.com/office/officeart/2009/3/layout/CircleRelationship"/>
    <dgm:cxn modelId="{9ACD6832-126B-E148-ADCD-212167A6D4BF}" type="presParOf" srcId="{EBCDF5C2-1460-8245-BB43-161B7E066277}" destId="{8CEB0E52-6ED4-D44A-9E7B-71EAB3537B07}" srcOrd="2" destOrd="0" presId="urn:microsoft.com/office/officeart/2009/3/layout/CircleRelationship"/>
    <dgm:cxn modelId="{A396A615-890D-A143-B1F5-D52582C88768}" type="presParOf" srcId="{EBCDF5C2-1460-8245-BB43-161B7E066277}" destId="{0A800CB3-EECF-6B44-8F66-11CB59CCB006}" srcOrd="3" destOrd="0" presId="urn:microsoft.com/office/officeart/2009/3/layout/CircleRelationship"/>
    <dgm:cxn modelId="{35DA1E5B-F23C-8D4C-BA6A-E71FBD2DD43D}" type="presParOf" srcId="{EBCDF5C2-1460-8245-BB43-161B7E066277}" destId="{8FC4AE95-7B53-9F4F-B5B3-A30C235D3540}" srcOrd="4" destOrd="0" presId="urn:microsoft.com/office/officeart/2009/3/layout/CircleRelationship"/>
    <dgm:cxn modelId="{EE069CD9-2FA3-3F43-BBC6-C1B0084B46F8}" type="presParOf" srcId="{EBCDF5C2-1460-8245-BB43-161B7E066277}" destId="{0D8E3D26-7E83-8741-BE41-BC263BEFA0FC}" srcOrd="5" destOrd="0" presId="urn:microsoft.com/office/officeart/2009/3/layout/CircleRelationship"/>
    <dgm:cxn modelId="{9A29AF16-4E6B-C145-8534-D48C26C38A8A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9480" y="124399"/>
          <a:ext cx="2954995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12229" y="524258"/>
        <a:ext cx="2089497" cy="1930690"/>
      </dsp:txXfrm>
    </dsp:sp>
    <dsp:sp modelId="{BBB571C7-244D-ED42-AC76-D606D1489EC2}">
      <dsp:nvSpPr>
        <dsp:cNvPr id="0" name=""/>
        <dsp:cNvSpPr/>
      </dsp:nvSpPr>
      <dsp:spPr>
        <a:xfrm>
          <a:off x="1949847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0883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297750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45873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3089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0069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3084" y="124399"/>
          <a:ext cx="2980576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3820" rIns="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09579" y="524258"/>
        <a:ext cx="2107586" cy="1930690"/>
      </dsp:txXfrm>
    </dsp:sp>
    <dsp:sp modelId="{BBB571C7-244D-ED42-AC76-D606D1489EC2}">
      <dsp:nvSpPr>
        <dsp:cNvPr id="0" name=""/>
        <dsp:cNvSpPr/>
      </dsp:nvSpPr>
      <dsp:spPr>
        <a:xfrm>
          <a:off x="1956243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7278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304146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52269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9484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6464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8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piece of complex</a:t>
            </a:r>
            <a:r>
              <a:rPr lang="en-US" baseline="0" dirty="0" smtClean="0"/>
              <a:t> </a:t>
            </a:r>
            <a:r>
              <a:rPr lang="en-US" dirty="0" smtClean="0"/>
              <a:t>software integrates different perspectives from these stakeholders</a:t>
            </a:r>
          </a:p>
          <a:p>
            <a:endParaRPr lang="en-US" dirty="0" smtClean="0"/>
          </a:p>
          <a:p>
            <a:r>
              <a:rPr lang="en-US" dirty="0" smtClean="0"/>
              <a:t>Physics, communications, Pilots -&gt; HCI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858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positionnement</a:t>
            </a:r>
            <a:r>
              <a:rPr lang="en-US" baseline="0" dirty="0" smtClean="0"/>
              <a:t> avec la co-simulation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5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11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16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13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672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458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26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0.jpe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jpe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0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0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jpe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668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MontiArc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MontiArc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theme" Target="../theme/theme10.xml"/><Relationship Id="rId14" Type="http://schemas.openxmlformats.org/officeDocument/2006/relationships/image" Target="../media/image19.jpeg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6.xml"/><Relationship Id="rId13" Type="http://schemas.openxmlformats.org/officeDocument/2006/relationships/theme" Target="../theme/theme11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39.xml"/><Relationship Id="rId14" Type="http://schemas.openxmlformats.org/officeDocument/2006/relationships/theme" Target="../theme/theme12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theme" Target="../theme/theme13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5.xml"/><Relationship Id="rId14" Type="http://schemas.openxmlformats.org/officeDocument/2006/relationships/theme" Target="../theme/theme14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theme" Target="../theme/theme1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theme" Target="../theme/theme4.xml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theme" Target="../theme/theme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14" Type="http://schemas.openxmlformats.org/officeDocument/2006/relationships/image" Target="../media/image11.jpeg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14" Type="http://schemas.openxmlformats.org/officeDocument/2006/relationships/image" Target="../media/image13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14" Type="http://schemas.openxmlformats.org/officeDocument/2006/relationships/image" Target="../media/image15.jpeg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8" r:id="rId6"/>
    <p:sldLayoutId id="2147485989" r:id="rId7"/>
    <p:sldLayoutId id="2147486173" r:id="rId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4" Type="http://schemas.openxmlformats.org/officeDocument/2006/relationships/image" Target="../media/image74.jpg"/><Relationship Id="rId5" Type="http://schemas.openxmlformats.org/officeDocument/2006/relationships/image" Target="../media/image75.png"/><Relationship Id="rId6" Type="http://schemas.openxmlformats.org/officeDocument/2006/relationships/image" Target="../media/image76.jpe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jpeg"/><Relationship Id="rId10" Type="http://schemas.openxmlformats.org/officeDocument/2006/relationships/image" Target="../media/image80.jpeg"/><Relationship Id="rId11" Type="http://schemas.openxmlformats.org/officeDocument/2006/relationships/image" Target="../media/image81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4" Type="http://schemas.openxmlformats.org/officeDocument/2006/relationships/image" Target="../media/image84.jpeg"/><Relationship Id="rId5" Type="http://schemas.openxmlformats.org/officeDocument/2006/relationships/image" Target="../media/image85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6.jpeg"/><Relationship Id="rId3" Type="http://schemas.openxmlformats.org/officeDocument/2006/relationships/image" Target="../media/image8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gif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Relationship Id="rId3" Type="http://schemas.openxmlformats.org/officeDocument/2006/relationships/image" Target="../media/image9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jp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diagramData" Target="../diagrams/data2.xml"/><Relationship Id="rId16" Type="http://schemas.openxmlformats.org/officeDocument/2006/relationships/diagramLayout" Target="../diagrams/layout2.xml"/><Relationship Id="rId17" Type="http://schemas.openxmlformats.org/officeDocument/2006/relationships/diagramQuickStyle" Target="../diagrams/quickStyle2.xml"/><Relationship Id="rId18" Type="http://schemas.openxmlformats.org/officeDocument/2006/relationships/diagramColors" Target="../diagrams/colors2.xml"/><Relationship Id="rId19" Type="http://schemas.microsoft.com/office/2007/relationships/diagramDrawing" Target="../diagrams/drawing2.xml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17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17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17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tif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en-US" sz="1600" dirty="0" err="1" smtClean="0"/>
              <a:t>Barais</a:t>
            </a:r>
            <a:r>
              <a:rPr lang="en-US" sz="1600" dirty="0" smtClean="0"/>
              <a:t>, </a:t>
            </a:r>
            <a:r>
              <a:rPr lang="en-US" sz="1600" dirty="0" err="1" smtClean="0"/>
              <a:t>Combemale</a:t>
            </a:r>
            <a:r>
              <a:rPr lang="en-US" sz="1600" dirty="0" smtClean="0"/>
              <a:t>, </a:t>
            </a:r>
            <a:r>
              <a:rPr lang="en-US" sz="1600" u="sng" kern="1200" dirty="0" err="1" smtClean="0"/>
              <a:t>Vojtisek</a:t>
            </a:r>
            <a:r>
              <a:rPr lang="en-US" sz="1600" kern="1200" dirty="0" smtClean="0"/>
              <a:t>, </a:t>
            </a:r>
            <a:r>
              <a:rPr lang="en-US" sz="1600" u="sng" dirty="0" err="1" smtClean="0"/>
              <a:t>Wortmann</a:t>
            </a:r>
            <a:endParaRPr lang="en-US" sz="1600" u="sng" dirty="0" smtClean="0"/>
          </a:p>
          <a:p>
            <a:r>
              <a:rPr lang="en-US" sz="1600" dirty="0" err="1" smtClean="0"/>
              <a:t>Inria</a:t>
            </a:r>
            <a:r>
              <a:rPr lang="en-US" sz="1600" dirty="0" smtClean="0"/>
              <a:t> &amp; Univ. Rennes 1</a:t>
            </a:r>
          </a:p>
          <a:p>
            <a:r>
              <a:rPr lang="en-US" sz="1200" i="1" dirty="0" smtClean="0"/>
              <a:t>http://</a:t>
            </a:r>
            <a:r>
              <a:rPr lang="en-US" sz="1200" i="1" dirty="0" err="1" smtClean="0"/>
              <a:t>diverse.irisa.fr</a:t>
            </a:r>
            <a:r>
              <a:rPr lang="en-US" sz="1200" i="1" dirty="0" smtClean="0"/>
              <a:t>/ </a:t>
            </a:r>
            <a:br>
              <a:rPr lang="en-US" sz="1200" i="1" dirty="0" smtClean="0"/>
            </a:br>
            <a:endParaRPr lang="en-US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4800" dirty="0" smtClean="0"/>
              <a:t>GEMOC Studio Tutorial</a:t>
            </a:r>
          </a:p>
          <a:p>
            <a:r>
              <a:rPr lang="en-US" sz="2800" dirty="0" smtClean="0"/>
              <a:t>ICSA Conference</a:t>
            </a:r>
            <a:r>
              <a:rPr lang="en-US" sz="2800" i="1" dirty="0" smtClean="0"/>
              <a:t>, April, 2017</a:t>
            </a:r>
            <a:endParaRPr lang="en-US" sz="1600" i="1" dirty="0" smtClean="0"/>
          </a:p>
          <a:p>
            <a:endParaRPr lang="en-US" sz="1600" i="1" dirty="0" smtClean="0"/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translate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documentation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manipulate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Build or customize your own abstractions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sz="18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software languages </a:t>
            </a: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and development environments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systems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limit the accidental complexity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developments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</a:rPr>
              <a:t>Apply language </a:t>
            </a:r>
            <a:r>
              <a:rPr lang="en-US" sz="1800" b="1" kern="0" dirty="0">
                <a:solidFill>
                  <a:srgbClr val="808080"/>
                </a:solidFill>
              </a:rPr>
              <a:t>formalisms</a:t>
            </a:r>
            <a:r>
              <a:rPr lang="en-US" sz="1800" kern="0" dirty="0">
                <a:solidFill>
                  <a:srgbClr val="808080"/>
                </a:solidFill>
              </a:rPr>
              <a:t>, paradigms and principles (Grammar vs 'Meta'-models</a:t>
            </a:r>
            <a:r>
              <a:rPr lang="en-US" sz="1800" kern="0" dirty="0" smtClean="0">
                <a:solidFill>
                  <a:srgbClr val="808080"/>
                </a:solidFill>
              </a:rPr>
              <a:t>)</a:t>
            </a:r>
            <a:endParaRPr lang="en-US" sz="18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Manage the industrial complexity </a:t>
            </a:r>
            <a:r>
              <a:rPr lang="en-US" sz="1800" kern="0" dirty="0">
                <a:solidFill>
                  <a:srgbClr val="808080"/>
                </a:solidFill>
              </a:rPr>
              <a:t>of developments and associated toolchains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6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program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50688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14:00	Presentation: </a:t>
            </a:r>
            <a:r>
              <a:rPr lang="en-US" dirty="0" smtClean="0"/>
              <a:t>Opening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14:15</a:t>
            </a:r>
            <a:r>
              <a:rPr lang="en-US" dirty="0"/>
              <a:t>	Presentation: GEMOC Initiative and </a:t>
            </a:r>
            <a:r>
              <a:rPr lang="en-US" dirty="0" smtClean="0"/>
              <a:t>Studio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14:45</a:t>
            </a:r>
            <a:r>
              <a:rPr lang="en-US" dirty="0"/>
              <a:t>	Presentation: Model </a:t>
            </a:r>
            <a:r>
              <a:rPr lang="en-US" dirty="0" smtClean="0"/>
              <a:t>Execution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15:00</a:t>
            </a:r>
            <a:r>
              <a:rPr lang="en-US" dirty="0"/>
              <a:t>	Hands-On: Setup and Model </a:t>
            </a:r>
            <a:r>
              <a:rPr lang="en-US" dirty="0" smtClean="0"/>
              <a:t>Execution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15:10</a:t>
            </a:r>
            <a:r>
              <a:rPr lang="en-US" dirty="0"/>
              <a:t>	Presentation: </a:t>
            </a:r>
            <a:r>
              <a:rPr lang="en-US" dirty="0" smtClean="0"/>
              <a:t>Metamodeling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15:30</a:t>
            </a:r>
            <a:r>
              <a:rPr lang="en-US" dirty="0"/>
              <a:t>	Coffee </a:t>
            </a:r>
            <a:r>
              <a:rPr lang="en-US" dirty="0" smtClean="0"/>
              <a:t>Break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16:00</a:t>
            </a:r>
            <a:r>
              <a:rPr lang="en-US" dirty="0"/>
              <a:t>	Presentation: Concrete </a:t>
            </a:r>
            <a:r>
              <a:rPr lang="en-US" dirty="0" smtClean="0"/>
              <a:t>Syntax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16:15</a:t>
            </a:r>
            <a:r>
              <a:rPr lang="en-US" dirty="0"/>
              <a:t>	Hands-On: Create Graphical Representation </a:t>
            </a:r>
            <a:endParaRPr lang="en-US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16:35</a:t>
            </a:r>
            <a:r>
              <a:rPr lang="en-US" dirty="0"/>
              <a:t>	Presentation: MontiArc and Language </a:t>
            </a:r>
            <a:r>
              <a:rPr lang="en-US" dirty="0" smtClean="0"/>
              <a:t>Composition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16:50</a:t>
            </a:r>
            <a:r>
              <a:rPr lang="en-US" dirty="0"/>
              <a:t>	Hands-On: Composing FSM and </a:t>
            </a:r>
            <a:r>
              <a:rPr lang="en-US" dirty="0" smtClean="0"/>
              <a:t>MontiArc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17:15</a:t>
            </a:r>
            <a:r>
              <a:rPr lang="en-US" dirty="0"/>
              <a:t>	Summary, Discussion</a:t>
            </a:r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LANGUAGE ENGINEERING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1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language?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signs, symbols, gestures, or rules used in </a:t>
            </a:r>
            <a:r>
              <a:rPr lang="en-US" sz="2000" b="1" dirty="0" smtClean="0"/>
              <a:t>communication</a:t>
            </a:r>
            <a:r>
              <a:rPr lang="en-US" sz="2000" dirty="0" smtClean="0"/>
              <a:t>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special</a:t>
            </a:r>
            <a:r>
              <a:rPr lang="en-US" sz="2000" dirty="0" smtClean="0"/>
              <a:t> vocabulary and usages of a scientific, professional, or other group”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symbols and rules used for communication with or between computers”</a:t>
            </a:r>
            <a:endParaRPr lang="en-US" sz="20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“The </a:t>
            </a:r>
            <a:r>
              <a:rPr lang="en-US" sz="2000" dirty="0"/>
              <a:t>words, their pronunciation, and the methods of combining them used and understood by a </a:t>
            </a:r>
            <a:r>
              <a:rPr lang="en-US" sz="2000" dirty="0" smtClean="0"/>
              <a:t>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013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various domains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9" name="Gruppierung 8"/>
          <p:cNvGrpSpPr/>
          <p:nvPr/>
        </p:nvGrpSpPr>
        <p:grpSpPr>
          <a:xfrm>
            <a:off x="5724128" y="1052736"/>
            <a:ext cx="2520280" cy="1988699"/>
            <a:chOff x="323528" y="1340769"/>
            <a:chExt cx="3337831" cy="2633810"/>
          </a:xfrm>
        </p:grpSpPr>
        <p:pic>
          <p:nvPicPr>
            <p:cNvPr id="8" name="Picture 3" descr="C:\Users\useradm\Dropbox\docencia\miage\pictures\plano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34632"/>
              <a:ext cx="2545880" cy="1317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useradm\Dropbox\docencia\miage\pictures\plan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40769"/>
              <a:ext cx="2562119" cy="165618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Illustration of doric order sty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014" y="2483701"/>
              <a:ext cx="831345" cy="149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pierung 11"/>
          <p:cNvGrpSpPr/>
          <p:nvPr/>
        </p:nvGrpSpPr>
        <p:grpSpPr>
          <a:xfrm>
            <a:off x="343609" y="1078050"/>
            <a:ext cx="4852569" cy="2061840"/>
            <a:chOff x="273022" y="1205544"/>
            <a:chExt cx="6775283" cy="3447591"/>
          </a:xfrm>
        </p:grpSpPr>
        <p:pic>
          <p:nvPicPr>
            <p:cNvPr id="10" name="Picture 2" descr="C:\Users\useradm\Dropbox\docencia\miage\pictures\cartography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16" y="1205544"/>
              <a:ext cx="6694689" cy="34475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useradm\Dropbox\docencia\miage\pictures\ma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22" y="1414529"/>
              <a:ext cx="3029620" cy="3029620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pierung 12"/>
          <p:cNvGrpSpPr/>
          <p:nvPr/>
        </p:nvGrpSpPr>
        <p:grpSpPr>
          <a:xfrm>
            <a:off x="5714824" y="4105666"/>
            <a:ext cx="2496882" cy="1286069"/>
            <a:chOff x="-1251164" y="2781563"/>
            <a:chExt cx="5989343" cy="308493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822029"/>
              <a:ext cx="4198627" cy="2983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51164" y="4056372"/>
              <a:ext cx="1765611" cy="181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 descr="C:\Users\useradm\Dropbox\docencia\miage\pictures\molecul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579" y="2781563"/>
              <a:ext cx="1236962" cy="127480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feld 16"/>
          <p:cNvSpPr txBox="1"/>
          <p:nvPr/>
        </p:nvSpPr>
        <p:spPr>
          <a:xfrm>
            <a:off x="1606351" y="308019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Cartography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916753" y="3075665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606351" y="5532137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Electronics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916753" y="552761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Biology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6" name="Gruppierung 25"/>
          <p:cNvGrpSpPr/>
          <p:nvPr/>
        </p:nvGrpSpPr>
        <p:grpSpPr>
          <a:xfrm>
            <a:off x="323528" y="3933056"/>
            <a:ext cx="4695078" cy="1622633"/>
            <a:chOff x="-558487" y="4021229"/>
            <a:chExt cx="6389762" cy="2208321"/>
          </a:xfrm>
        </p:grpSpPr>
        <p:pic>
          <p:nvPicPr>
            <p:cNvPr id="22" name="Picture 3" descr="C:\Users\useradm\Dropbox\docencia\miage\pictures\pcb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325" y="4172150"/>
              <a:ext cx="3028950" cy="20574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8487" y="5022025"/>
              <a:ext cx="1495425" cy="1190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3543" y="4021229"/>
              <a:ext cx="904875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4" y="4141938"/>
              <a:ext cx="201930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532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software engineering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 smtClean="0"/>
          </a:p>
          <a:p>
            <a:r>
              <a:rPr lang="fr-FR" sz="2800" b="1" dirty="0" smtClean="0"/>
              <a:t>«</a:t>
            </a:r>
            <a:r>
              <a:rPr lang="fr-FR" sz="2800" b="1" dirty="0"/>
              <a:t> </a:t>
            </a:r>
            <a:r>
              <a:rPr lang="fr-FR" sz="2800" b="1" dirty="0" err="1"/>
              <a:t>Languages</a:t>
            </a:r>
            <a:r>
              <a:rPr lang="fr-FR" sz="2800" b="1" dirty="0"/>
              <a:t> are the </a:t>
            </a:r>
            <a:r>
              <a:rPr lang="fr-FR" sz="2800" b="1" dirty="0" err="1"/>
              <a:t>primary</a:t>
            </a:r>
            <a:r>
              <a:rPr lang="fr-FR" sz="2800" b="1" dirty="0"/>
              <a:t> </a:t>
            </a:r>
            <a:r>
              <a:rPr lang="fr-FR" sz="2800" b="1" dirty="0" err="1"/>
              <a:t>way</a:t>
            </a:r>
            <a:r>
              <a:rPr lang="fr-FR" sz="2800" b="1" dirty="0"/>
              <a:t> in </a:t>
            </a:r>
            <a:r>
              <a:rPr lang="fr-FR" sz="2800" b="1" dirty="0" err="1"/>
              <a:t>which</a:t>
            </a:r>
            <a:r>
              <a:rPr lang="fr-FR" sz="2800" b="1" dirty="0"/>
              <a:t> system </a:t>
            </a:r>
            <a:r>
              <a:rPr lang="fr-FR" sz="2800" b="1" dirty="0" err="1"/>
              <a:t>developers</a:t>
            </a:r>
            <a:r>
              <a:rPr lang="fr-FR" sz="2800" b="1" dirty="0"/>
              <a:t> </a:t>
            </a:r>
            <a:r>
              <a:rPr lang="fr-FR" sz="2800" b="1" dirty="0" err="1"/>
              <a:t>communicate</a:t>
            </a:r>
            <a:r>
              <a:rPr lang="fr-FR" sz="2800" b="1" dirty="0"/>
              <a:t>, design and </a:t>
            </a:r>
            <a:r>
              <a:rPr lang="fr-FR" sz="2800" b="1" dirty="0" err="1"/>
              <a:t>implement</a:t>
            </a:r>
            <a:r>
              <a:rPr lang="fr-FR" sz="2800" b="1" dirty="0"/>
              <a:t> software </a:t>
            </a:r>
            <a:r>
              <a:rPr lang="fr-FR" sz="2800" b="1" dirty="0" err="1"/>
              <a:t>systems</a:t>
            </a:r>
            <a:r>
              <a:rPr lang="fr-FR" sz="2800" b="1" dirty="0"/>
              <a:t> » 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617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(programming)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8" name="Espace réservé du contenu 4" descr="TM-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792088" y="4335935"/>
            <a:ext cx="3034680" cy="1668957"/>
          </a:xfrm>
          <a:prstGeom prst="rect">
            <a:avLst/>
          </a:prstGeom>
        </p:spPr>
      </p:pic>
      <p:sp>
        <p:nvSpPr>
          <p:cNvPr id="19" name="Espace réservé du numéro de diapositive 3"/>
          <p:cNvSpPr txBox="1">
            <a:spLocks/>
          </p:cNvSpPr>
          <p:nvPr/>
        </p:nvSpPr>
        <p:spPr bwMode="white">
          <a:xfrm>
            <a:off x="6625208" y="5519638"/>
            <a:ext cx="2133600" cy="365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13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2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3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51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64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780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908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03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07E659AE-68A2-41B4-825A-F55FDC8540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" name="Image 2" descr="InitialConfi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4160068"/>
            <a:ext cx="4283968" cy="898968"/>
          </a:xfrm>
          <a:prstGeom prst="rect">
            <a:avLst/>
          </a:prstGeom>
        </p:spPr>
      </p:pic>
      <p:pic>
        <p:nvPicPr>
          <p:cNvPr id="21" name="Image 6" descr="o37ti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7" y="2359868"/>
            <a:ext cx="2364894" cy="1872208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617040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 9" descr="orang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36104"/>
            <a:ext cx="1800200" cy="1800200"/>
          </a:xfrm>
          <a:prstGeom prst="rect">
            <a:avLst/>
          </a:prstGeom>
        </p:spPr>
      </p:pic>
      <p:pic>
        <p:nvPicPr>
          <p:cNvPr id="24" name="Image 10" descr="twitter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60440"/>
            <a:ext cx="3456384" cy="642888"/>
          </a:xfrm>
          <a:prstGeom prst="rect">
            <a:avLst/>
          </a:prstGeom>
        </p:spPr>
      </p:pic>
      <p:pic>
        <p:nvPicPr>
          <p:cNvPr id="25" name="Image 11" descr="logo4w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2952329"/>
            <a:ext cx="2880320" cy="995020"/>
          </a:xfrm>
          <a:prstGeom prst="rect">
            <a:avLst/>
          </a:prstGeom>
        </p:spPr>
      </p:pic>
      <p:pic>
        <p:nvPicPr>
          <p:cNvPr id="26" name="Image 12" descr="android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16" y="1008112"/>
            <a:ext cx="1728192" cy="1728192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73739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" name="Image 14" descr="Capture d’écran 2012-10-22 à 23.38.4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792088"/>
            <a:ext cx="1882411" cy="1387919"/>
          </a:xfrm>
          <a:prstGeom prst="rect">
            <a:avLst/>
          </a:prstGeom>
        </p:spPr>
      </p:pic>
      <p:sp>
        <p:nvSpPr>
          <p:cNvPr id="29" name="Flèche vers la droite 15"/>
          <p:cNvSpPr/>
          <p:nvPr/>
        </p:nvSpPr>
        <p:spPr>
          <a:xfrm>
            <a:off x="3563888" y="2359868"/>
            <a:ext cx="1368152" cy="10081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hteck 29"/>
          <p:cNvSpPr/>
          <p:nvPr/>
        </p:nvSpPr>
        <p:spPr>
          <a:xfrm>
            <a:off x="290709" y="975375"/>
            <a:ext cx="3921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COBOL Java LISP C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++ 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PHP Scala C# 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Ruby </a:t>
            </a:r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Scheme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Python</a:t>
            </a:r>
            <a:r>
              <a:rPr lang="mr-I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5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Abstractions</a:t>
            </a:r>
            <a:r>
              <a:rPr lang="en-US" dirty="0" smtClean="0"/>
              <a:t> and </a:t>
            </a:r>
            <a:r>
              <a:rPr lang="en-US" b="1" dirty="0" smtClean="0"/>
              <a:t>notations</a:t>
            </a:r>
            <a:r>
              <a:rPr lang="en-US" dirty="0" smtClean="0"/>
              <a:t> are not natural/suitable for the stakeholders 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Image 10" descr="télécharge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r="10723"/>
          <a:stretch/>
        </p:blipFill>
        <p:spPr>
          <a:xfrm>
            <a:off x="2843808" y="2421095"/>
            <a:ext cx="3690788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1" y="4500803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356992"/>
            <a:ext cx="2213868" cy="1734487"/>
          </a:xfrm>
          <a:prstGeom prst="rect">
            <a:avLst/>
          </a:prstGeom>
        </p:spPr>
      </p:pic>
      <p:pic>
        <p:nvPicPr>
          <p:cNvPr id="6" name="Image 9" descr="Can-a-Web-Developer-Also-be-a-Web-Designer-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50"/>
          <a:stretch/>
        </p:blipFill>
        <p:spPr>
          <a:xfrm>
            <a:off x="179512" y="2564904"/>
            <a:ext cx="237626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Not targeted to a </a:t>
            </a:r>
            <a:r>
              <a:rPr lang="en-US" b="1" dirty="0"/>
              <a:t>particular kind of problem</a:t>
            </a:r>
            <a:r>
              <a:rPr lang="en-US" dirty="0"/>
              <a:t>, but to any kinds of software problem.</a:t>
            </a:r>
          </a:p>
        </p:txBody>
      </p:sp>
      <p:pic>
        <p:nvPicPr>
          <p:cNvPr id="10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088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526349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57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Targeted to a </a:t>
            </a:r>
            <a:r>
              <a:rPr lang="en-US" b="1" dirty="0" smtClean="0"/>
              <a:t>particular</a:t>
            </a:r>
            <a:r>
              <a:rPr lang="en-US" dirty="0" smtClean="0"/>
              <a:t> kind of problem, with dedicated notations (textual or graphical), support (editor, checkers, etc.)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Promises: </a:t>
            </a:r>
            <a:r>
              <a:rPr lang="en-US" b="1" dirty="0" smtClean="0"/>
              <a:t>more efficient languages </a:t>
            </a:r>
            <a:r>
              <a:rPr lang="en-US" dirty="0" smtClean="0"/>
              <a:t>for resolving a set of specific problems in a domain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Long history</a:t>
            </a:r>
            <a:r>
              <a:rPr lang="en-US" dirty="0"/>
              <a:t>: used for almost as long as computing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You’re </a:t>
            </a:r>
            <a:r>
              <a:rPr lang="en-US" dirty="0"/>
              <a:t>using DSLs in a daily basis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Examples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come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4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3386688"/>
          <a:ext cx="8280400" cy="155448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2070100"/>
                <a:gridCol w="2070100"/>
                <a:gridCol w="2070100"/>
                <a:gridCol w="20701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Olivier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Barais</a:t>
                      </a:r>
                      <a:r>
                        <a:rPr lang="de-DE" sz="1800" u="none" strike="noStrike" kern="1200" dirty="0" smtClean="0">
                          <a:effectLst/>
                        </a:rPr>
                        <a:t/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u="none" strike="noStrike" kern="1200" dirty="0" smtClean="0">
                        <a:effectLst/>
                      </a:endParaRPr>
                    </a:p>
                    <a:p>
                      <a:r>
                        <a:rPr lang="de-DE" sz="1800" u="none" strike="noStrike" kern="1200" dirty="0" smtClean="0">
                          <a:effectLst/>
                        </a:rPr>
                        <a:t>Benoit </a:t>
                      </a:r>
                      <a:r>
                        <a:rPr lang="de-DE" sz="1800" u="none" strike="noStrike" kern="1200" dirty="0" err="1" smtClean="0">
                          <a:effectLst/>
                        </a:rPr>
                        <a:t>Combemale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Didier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Vojtisek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Andreas </a:t>
                      </a:r>
                      <a:r>
                        <a:rPr lang="en-US" dirty="0" err="1" smtClean="0"/>
                        <a:t>Wortmann</a:t>
                      </a:r>
                      <a:endParaRPr lang="en-US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RWTH Aachen</a:t>
                      </a:r>
                      <a:endParaRPr lang="en-US" sz="1800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Bild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94710"/>
            <a:ext cx="1800000" cy="2160000"/>
          </a:xfrm>
          <a:prstGeom prst="rect">
            <a:avLst/>
          </a:prstGeom>
        </p:spPr>
      </p:pic>
      <p:pic>
        <p:nvPicPr>
          <p:cNvPr id="10" name="Bild 9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6656"/>
          <a:stretch/>
        </p:blipFill>
        <p:spPr>
          <a:xfrm>
            <a:off x="2699792" y="1494710"/>
            <a:ext cx="1800200" cy="216000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/>
          <a:stretch/>
        </p:blipFill>
        <p:spPr>
          <a:xfrm>
            <a:off x="611560" y="1494710"/>
            <a:ext cx="1800000" cy="216000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1" t="24484" r="30362"/>
          <a:stretch/>
        </p:blipFill>
        <p:spPr>
          <a:xfrm>
            <a:off x="6812865" y="1485135"/>
            <a:ext cx="1800400" cy="21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2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3"/>
          <a:stretch/>
        </p:blipFill>
        <p:spPr>
          <a:xfrm>
            <a:off x="467545" y="1268760"/>
            <a:ext cx="3240360" cy="178076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1213" y="3039343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 5" descr="Capture d’écran 2013-09-23 à 20.5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1" y="1268761"/>
            <a:ext cx="2520280" cy="177058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65549" y="303934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age 4" descr="Capture d’écran 2013-09-23 à 21.02.3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99" y="1268760"/>
            <a:ext cx="2385514" cy="177058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760844" y="3049526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Makefile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Image 6" descr="Capture d’écran 2013-09-23 à 21.09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4" y="3553582"/>
            <a:ext cx="3240360" cy="178543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40442" y="533902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Graphviz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Image 5" descr="Capture d’écran 2013-09-23 à 21.12.4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56" y="4325708"/>
            <a:ext cx="2520280" cy="3243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063152" y="5337528"/>
            <a:ext cx="209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Expressions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Image 9" descr="thumbclassdiagramno3d.g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59"/>
          <a:stretch/>
        </p:blipFill>
        <p:spPr>
          <a:xfrm>
            <a:off x="6649859" y="3669289"/>
            <a:ext cx="2314629" cy="170392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725401" y="5339019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Language Engineering (SLE)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Application of </a:t>
            </a:r>
            <a:r>
              <a:rPr lang="en-US" b="1" dirty="0"/>
              <a:t>systematic, disciplined, and measurable </a:t>
            </a:r>
            <a:r>
              <a:rPr lang="en-US" dirty="0"/>
              <a:t>approaches to the development, deployment, use, 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Supported by various kind of </a:t>
            </a:r>
            <a:r>
              <a:rPr lang="en-US" b="1" dirty="0" smtClean="0"/>
              <a:t>language workbenches</a:t>
            </a:r>
            <a:endParaRPr lang="en-US" b="1" dirty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Eclipse EMF, </a:t>
            </a:r>
            <a:r>
              <a:rPr lang="en-US" dirty="0" err="1"/>
              <a:t>xText</a:t>
            </a:r>
            <a:r>
              <a:rPr lang="en-US" dirty="0"/>
              <a:t>, Sirius, Melange,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/>
              <a:t>Jetbrain’s</a:t>
            </a:r>
            <a:r>
              <a:rPr lang="en-US" dirty="0"/>
              <a:t> </a:t>
            </a:r>
            <a:r>
              <a:rPr lang="en-US" dirty="0" smtClean="0"/>
              <a:t>MPS, </a:t>
            </a:r>
            <a:r>
              <a:rPr lang="en-US" dirty="0" err="1" smtClean="0"/>
              <a:t>MontiCore</a:t>
            </a:r>
            <a:r>
              <a:rPr lang="en-US" dirty="0" smtClean="0"/>
              <a:t>, Rascal</a:t>
            </a:r>
            <a:endParaRPr lang="en-US" dirty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Grammar, metamodel,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More and more literature, a dedicated Intl. conference (ACM SLE, cf. </a:t>
            </a:r>
            <a:r>
              <a:rPr lang="en-US" u="sng" dirty="0" err="1" smtClean="0">
                <a:solidFill>
                  <a:srgbClr val="FF0000"/>
                </a:solidFill>
              </a:rPr>
              <a:t>www.sleconf.org</a:t>
            </a:r>
            <a:r>
              <a:rPr lang="en-US" dirty="0"/>
              <a:t>)…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9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languages made of?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“The words, their pronunciation, and the methods of combining them used and understood by a 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Concrete syntax</a:t>
            </a:r>
            <a:r>
              <a:rPr lang="en-US" sz="2400" dirty="0" smtClean="0"/>
              <a:t>: their words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Abstract syntax</a:t>
            </a:r>
            <a:r>
              <a:rPr lang="en-US" sz="2400" dirty="0" smtClean="0"/>
              <a:t>: their combination methods		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Semantics</a:t>
            </a:r>
            <a:r>
              <a:rPr lang="en-US" sz="2400" dirty="0" smtClean="0"/>
              <a:t>: how they understood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736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Model-driven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23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5565522" y="1638343"/>
            <a:ext cx="18104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Language</a:t>
            </a:r>
            <a:br>
              <a:rPr lang="en-US" b="1" dirty="0" smtClean="0">
                <a:solidFill>
                  <a:schemeClr val="bg2"/>
                </a:solidFill>
              </a:rPr>
            </a:br>
            <a:r>
              <a:rPr lang="en-US" b="1" dirty="0" smtClean="0">
                <a:solidFill>
                  <a:schemeClr val="bg2"/>
                </a:solidFill>
              </a:rPr>
              <a:t>Engineering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487" name="Textfeld 486"/>
          <p:cNvSpPr txBox="1"/>
          <p:nvPr/>
        </p:nvSpPr>
        <p:spPr>
          <a:xfrm>
            <a:off x="5536048" y="3513782"/>
            <a:ext cx="181045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bg2"/>
              </a:solidFill>
            </a:endParaRPr>
          </a:p>
          <a:p>
            <a:r>
              <a:rPr lang="en-US" b="1" dirty="0" smtClean="0">
                <a:solidFill>
                  <a:schemeClr val="bg2"/>
                </a:solidFill>
              </a:rPr>
              <a:t>Modeling</a:t>
            </a:r>
          </a:p>
          <a:p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5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in model-driven engineering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685808" y="1507352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1685807" y="2859256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5696" y="3445390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43504" y="4002837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763704" y="4458740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584904" y="1682389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066142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575075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84904" y="3702755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58965" y="4328277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704" y="1415521"/>
            <a:ext cx="3237944" cy="3043219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24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6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F3041399-0EDF-4ABD-9D0D-CF334CF34D2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323528" y="1124744"/>
            <a:ext cx="4309593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 sz="2200">
                <a:latin typeface="Open Sans" pitchFamily="2"/>
              </a:defRPr>
            </a:pPr>
            <a:r>
              <a:rPr lang="en-US" sz="1800" b="1" dirty="0" smtClean="0">
                <a:latin typeface="Arial Hebrew" charset="-79"/>
                <a:ea typeface="Arial Hebrew" charset="-79"/>
                <a:cs typeface="Arial Hebrew" charset="-79"/>
              </a:rPr>
              <a:t>Complete environment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Large scale deployment and distribution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Rich modeling tooling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(graphical, textual, forms)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Live Collaboration (cf. Google Doc(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Customizations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Large models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Parametric code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Documentation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Analysis tools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Mission critical : tested and validated!</a:t>
            </a:r>
            <a:endParaRPr lang="en-US" sz="1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13"/>
          </p:nvPr>
        </p:nvSpPr>
        <p:spPr>
          <a:xfrm>
            <a:off x="4720432" y="1124744"/>
            <a:ext cx="4172048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>
                <a:latin typeface="Open Sans" pitchFamily="2"/>
              </a:defRPr>
            </a:pPr>
            <a:r>
              <a:rPr lang="en-US" sz="1800" b="1" dirty="0" smtClean="0">
                <a:latin typeface="Arial Hebrew" charset="-79"/>
                <a:ea typeface="Arial Hebrew" charset="-79"/>
                <a:cs typeface="Arial Hebrew" charset="-79"/>
              </a:rPr>
              <a:t>Easy automation 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Basic editing features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Reflective and dynamic editors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Classic collaboration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EMF compare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Code generation!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en-US" sz="1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gray">
          <a:xfrm>
            <a:off x="323528" y="116632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 dirty="0" smtClean="0"/>
              <a:t>TODO: What is this slide about?</a:t>
            </a:r>
            <a:endParaRPr lang="en-US" kern="0" dirty="0"/>
          </a:p>
        </p:txBody>
      </p:sp>
      <p:pic>
        <p:nvPicPr>
          <p:cNvPr id="15" name="Imag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307396" y="4044218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4"/>
          <p:cNvSpPr txBox="1"/>
          <p:nvPr/>
        </p:nvSpPr>
        <p:spPr>
          <a:xfrm>
            <a:off x="4459726" y="5693627"/>
            <a:ext cx="913152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Some hours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7" name="ZoneTexte 5"/>
          <p:cNvSpPr txBox="1"/>
          <p:nvPr/>
        </p:nvSpPr>
        <p:spPr>
          <a:xfrm>
            <a:off x="4483514" y="4068709"/>
            <a:ext cx="889364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Lot of work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8" name="ZoneTexte 6"/>
          <p:cNvSpPr txBox="1"/>
          <p:nvPr/>
        </p:nvSpPr>
        <p:spPr>
          <a:xfrm>
            <a:off x="7910079" y="6028817"/>
            <a:ext cx="703159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Features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9" name="Forme libre 7"/>
          <p:cNvSpPr/>
          <p:nvPr/>
        </p:nvSpPr>
        <p:spPr>
          <a:xfrm>
            <a:off x="7869190" y="3968186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0" name="ZoneTexte 8"/>
          <p:cNvSpPr txBox="1"/>
          <p:nvPr/>
        </p:nvSpPr>
        <p:spPr>
          <a:xfrm>
            <a:off x="7389102" y="3368950"/>
            <a:ext cx="1503378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Environment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Completeness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1" name="Forme libre 7"/>
          <p:cNvSpPr/>
          <p:nvPr/>
        </p:nvSpPr>
        <p:spPr>
          <a:xfrm>
            <a:off x="5852966" y="5239259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2" name="ZoneTexte 8"/>
          <p:cNvSpPr txBox="1"/>
          <p:nvPr/>
        </p:nvSpPr>
        <p:spPr>
          <a:xfrm>
            <a:off x="5512535" y="4640023"/>
            <a:ext cx="1224071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Ease of 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Automation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86944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 EXECUTION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2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as a platform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integrated development environment with base workspace and an extensible plug-in system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Contribute to existing IDE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Open structure with </a:t>
            </a:r>
            <a:r>
              <a:rPr lang="en-US" dirty="0" smtClean="0"/>
              <a:t>third party </a:t>
            </a:r>
            <a:r>
              <a:rPr lang="en-US" dirty="0"/>
              <a:t>contributions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Update site, market place, …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Or create your own application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Rich Client Platform (RCP) for </a:t>
            </a:r>
            <a:r>
              <a:rPr lang="en-US" dirty="0" smtClean="0"/>
              <a:t>general </a:t>
            </a:r>
            <a:r>
              <a:rPr lang="en-US" dirty="0"/>
              <a:t>purpose </a:t>
            </a:r>
            <a:r>
              <a:rPr lang="en-US" dirty="0" smtClean="0"/>
              <a:t>applications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b="1" dirty="0" smtClean="0"/>
              <a:t>Don’t </a:t>
            </a:r>
            <a:r>
              <a:rPr lang="en-US" b="1" dirty="0"/>
              <a:t>be afraid of the number of </a:t>
            </a:r>
            <a:r>
              <a:rPr lang="en-US" b="1" dirty="0" smtClean="0"/>
              <a:t>workspace projects 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Most </a:t>
            </a:r>
            <a:r>
              <a:rPr lang="en-US" dirty="0"/>
              <a:t>of them are due to </a:t>
            </a:r>
            <a:r>
              <a:rPr lang="en-US" dirty="0" smtClean="0"/>
              <a:t>splitting the java </a:t>
            </a:r>
            <a:r>
              <a:rPr lang="en-US" dirty="0"/>
              <a:t>packages for easier deployment and dependency management.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workbench vs. language workbench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tbc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51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2.1 Running the FSM example</a:t>
            </a:r>
            <a:endParaRPr lang="en-US" kern="0" dirty="0"/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5229200"/>
            <a:ext cx="8150994" cy="923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J-M. Favre, D.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Gasevic</a:t>
            </a:r>
            <a:r>
              <a:rPr lang="fr-FR" dirty="0">
                <a:solidFill>
                  <a:srgbClr val="000000"/>
                </a:solidFill>
                <a:cs typeface="Arial"/>
              </a:rPr>
              <a:t>, R.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Lämmel</a:t>
            </a:r>
            <a:r>
              <a:rPr lang="fr-FR" dirty="0">
                <a:solidFill>
                  <a:srgbClr val="000000"/>
                </a:solidFill>
                <a:cs typeface="Arial"/>
              </a:rPr>
              <a:t>, and E.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Pek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Empirical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analysis</a:t>
            </a:r>
            <a:r>
              <a:rPr lang="fr-FR" dirty="0">
                <a:solidFill>
                  <a:srgbClr val="000000"/>
                </a:solidFill>
                <a:cs typeface="Arial"/>
              </a:rPr>
              <a:t> in software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linguistics</a:t>
            </a:r>
            <a:r>
              <a:rPr lang="fr-FR" dirty="0">
                <a:solidFill>
                  <a:srgbClr val="000000"/>
                </a:solidFill>
                <a:cs typeface="Arial"/>
              </a:rPr>
              <a:t>,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 </a:t>
            </a:r>
            <a:r>
              <a:rPr lang="fr-FR" dirty="0">
                <a:solidFill>
                  <a:srgbClr val="000000"/>
                </a:solidFill>
                <a:cs typeface="Arial"/>
              </a:rPr>
              <a:t>In Software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Engineering, volume 6563 of LNCS, pages 316–326. Springer, 2011.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3528" y="162880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sz="5800" b="1" i="1" dirty="0">
                <a:latin typeface="Arial" charset="0"/>
                <a:ea typeface="ＭＳ Ｐゴシック" charset="-128"/>
                <a:cs typeface="Arial"/>
              </a:rPr>
              <a:t>"Software languages are software too"</a:t>
            </a:r>
          </a:p>
        </p:txBody>
      </p:sp>
    </p:spTree>
    <p:extLst>
      <p:ext uri="{BB962C8B-B14F-4D97-AF65-F5344CB8AC3E}">
        <p14:creationId xmlns:p14="http://schemas.microsoft.com/office/powerpoint/2010/main" val="3669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FSM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  <p:pic>
        <p:nvPicPr>
          <p:cNvPr id="6" name="Inhaltsplatzhalt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72816"/>
            <a:ext cx="5459466" cy="4203700"/>
          </a:xfrm>
        </p:spPr>
      </p:pic>
      <p:sp>
        <p:nvSpPr>
          <p:cNvPr id="7" name="Rechteck 6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68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modeling workbench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280000" cy="38755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35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and run your models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" y="1412776"/>
            <a:ext cx="8280000" cy="465336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02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smtClean="0"/>
              <a:t>ABSTRACT SYNTAX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7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syntax defines your domain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We use Ecore to define the concepts and relations of the domain of FSMs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Alternatives are MOF, grammars, 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7" name="Ellipse 14"/>
          <p:cNvSpPr/>
          <p:nvPr/>
        </p:nvSpPr>
        <p:spPr>
          <a:xfrm>
            <a:off x="3685686" y="2129928"/>
            <a:ext cx="1224136" cy="1176867"/>
          </a:xfrm>
          <a:prstGeom prst="ellipse">
            <a:avLst/>
          </a:prstGeom>
          <a:noFill/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4469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Ecore</a:t>
            </a:r>
            <a:r>
              <a:rPr lang="en-US" dirty="0" smtClean="0"/>
              <a:t>/EMF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EMF serves as the foundation: It provides the Ecore meta-metamodel (basically a Class diagram ), and frameworks and tools around it :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EMF provides almost for free (among other features)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erialization (XMI)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Tree editor 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either reflective, or generated with possibility to customize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Edition support (outline, notification API for other editors, 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Java manipulation API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EMF compatible projects use this as a base to propose extended services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Ecore most used concepts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Espace réservé du contenu 7"/>
          <p:cNvSpPr>
            <a:spLocks noGrp="1"/>
          </p:cNvSpPr>
          <p:nvPr>
            <p:ph idx="1"/>
          </p:nvPr>
        </p:nvSpPr>
        <p:spPr>
          <a:xfrm>
            <a:off x="467544" y="5301208"/>
            <a:ext cx="4032448" cy="1440160"/>
          </a:xfrm>
        </p:spPr>
        <p:txBody>
          <a:bodyPr/>
          <a:lstStyle/>
          <a:p>
            <a:pPr marL="0">
              <a:lnSpc>
                <a:spcPct val="100000"/>
              </a:lnSpc>
            </a:pPr>
            <a:r>
              <a:rPr lang="en-US" sz="1600" dirty="0" smtClean="0"/>
              <a:t>(removed most helper derived features, operations and generic support) </a:t>
            </a:r>
            <a:endParaRPr lang="en-US" sz="1600" dirty="0"/>
          </a:p>
        </p:txBody>
      </p:sp>
      <p:pic>
        <p:nvPicPr>
          <p:cNvPr id="7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80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OCL invariants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Class diagram structure implies design choices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Invariants (e.g., in OCL) </a:t>
            </a:r>
            <a:r>
              <a:rPr lang="en-US" dirty="0"/>
              <a:t>can complement it in order to enforce the consistency of models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19" name="Rectangle 2"/>
          <p:cNvSpPr/>
          <p:nvPr/>
        </p:nvSpPr>
        <p:spPr>
          <a:xfrm>
            <a:off x="5440033" y="1331235"/>
            <a:ext cx="1424913" cy="730908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334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2.2 Adding new concepts to your language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FSM abstract syntax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concepts for variables, guards, and actions to your FSM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graphical metamodel editor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an OCL invariant to your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6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mtClean="0">
                <a:solidFill>
                  <a:srgbClr val="000000"/>
                </a:solidFill>
                <a:latin typeface="Helvetica Neue"/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Imag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25" y="871588"/>
            <a:ext cx="744862" cy="85745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17" y="3530261"/>
            <a:ext cx="680354" cy="808774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911" y="201397"/>
            <a:ext cx="820812" cy="96244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302" y="3753718"/>
            <a:ext cx="713565" cy="833891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704" y="605299"/>
            <a:ext cx="820812" cy="96244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5517232"/>
            <a:ext cx="604788" cy="70440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512" y="1988840"/>
            <a:ext cx="538803" cy="928971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855" y="5047321"/>
            <a:ext cx="651716" cy="83671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0352" y="5162622"/>
            <a:ext cx="786658" cy="786658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0756" y="2295424"/>
            <a:ext cx="715565" cy="71556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6050" y="2118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4" grpId="0" animBg="1"/>
      <p:bldP spid="16" grpId="0" animBg="1"/>
      <p:bldGraphic spid="1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Variable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1" y="2204864"/>
            <a:ext cx="8280000" cy="292296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7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Guard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7847952" cy="4448232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47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Action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8" y="1617663"/>
            <a:ext cx="8280000" cy="419142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43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OCL invariant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323528" y="174558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kern="0" dirty="0" smtClean="0"/>
              <a:t>Use the </a:t>
            </a:r>
            <a:r>
              <a:rPr lang="en-US" sz="2000" kern="0" dirty="0" err="1" smtClean="0"/>
              <a:t>OCLInEcore</a:t>
            </a:r>
            <a:r>
              <a:rPr lang="en-US" sz="2000" kern="0" dirty="0" smtClean="0"/>
              <a:t> editor</a:t>
            </a:r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endParaRPr lang="en-US" sz="2000" kern="0" dirty="0" smtClean="0"/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endParaRPr lang="en-US" sz="2000" kern="0" dirty="0" smtClean="0"/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r>
              <a:rPr lang="en-US" sz="2000" kern="0" dirty="0" smtClean="0"/>
              <a:t>Add invariant: </a:t>
            </a:r>
            <a:r>
              <a:rPr lang="en-US" dirty="0" smtClean="0"/>
              <a:t>states cannot </a:t>
            </a:r>
            <a:br>
              <a:rPr lang="en-US" dirty="0" smtClean="0"/>
            </a:br>
            <a:r>
              <a:rPr lang="en-US" dirty="0" smtClean="0"/>
              <a:t>have two outgoing transitions </a:t>
            </a:r>
            <a:br>
              <a:rPr lang="en-US" dirty="0" smtClean="0"/>
            </a:br>
            <a:r>
              <a:rPr lang="en-US" dirty="0" smtClean="0"/>
              <a:t>without a guard</a:t>
            </a:r>
          </a:p>
          <a:p>
            <a:pPr>
              <a:lnSpc>
                <a:spcPct val="100000"/>
              </a:lnSpc>
            </a:pPr>
            <a:endParaRPr lang="en-US" sz="2000" kern="0" dirty="0" smtClean="0"/>
          </a:p>
          <a:p>
            <a:pPr>
              <a:lnSpc>
                <a:spcPct val="100000"/>
              </a:lnSpc>
            </a:pPr>
            <a:endParaRPr lang="en-US" sz="2000" kern="0" dirty="0" smtClean="0"/>
          </a:p>
          <a:p>
            <a:pPr>
              <a:lnSpc>
                <a:spcPct val="100000"/>
              </a:lnSpc>
            </a:pPr>
            <a:r>
              <a:rPr lang="en-US" sz="2000" kern="0" dirty="0" smtClean="0"/>
              <a:t>Syntax example: </a:t>
            </a:r>
            <a:br>
              <a:rPr lang="en-US" sz="2000" kern="0" dirty="0" smtClean="0"/>
            </a:br>
            <a:r>
              <a:rPr lang="en-US" sz="2000" kern="0" dirty="0" smtClean="0"/>
              <a:t>check name uniqueness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004" y="2060848"/>
            <a:ext cx="4818492" cy="266429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7097" y="5057948"/>
            <a:ext cx="8983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sz="1600" b="1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invariant</a:t>
            </a:r>
            <a:r>
              <a:rPr lang="en-US" sz="1600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uniqueStateNames</a:t>
            </a:r>
            <a:r>
              <a:rPr lang="en-US" sz="1600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 lvl="1">
              <a:lnSpc>
                <a:spcPct val="100000"/>
              </a:lnSpc>
            </a:pPr>
            <a:r>
              <a:rPr lang="en-US" sz="1600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self.</a:t>
            </a:r>
            <a:r>
              <a:rPr lang="en-US" sz="1600" i="1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states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i="1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forAll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(s1, s2| s1 &lt;&gt; s2 </a:t>
            </a:r>
            <a:r>
              <a:rPr lang="en-US" sz="1600" i="1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implies 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s1.name &lt;&gt; s2.name);</a:t>
            </a:r>
            <a:endParaRPr lang="en-US" sz="1600" kern="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13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dirty="0" smtClean="0"/>
              <a:t>DYNAMIC SEMANTICS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behavior to models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Two main ways to add behavior</a:t>
            </a:r>
          </a:p>
          <a:p>
            <a:pPr marL="1190512" lvl="2" indent="-457200">
              <a:buFont typeface="+mj-lt"/>
              <a:buAutoNum type="arabicPeriod"/>
            </a:pPr>
            <a:r>
              <a:rPr lang="en-US" b="1" dirty="0" smtClean="0"/>
              <a:t>Operational</a:t>
            </a:r>
            <a:r>
              <a:rPr lang="en-US" dirty="0" smtClean="0"/>
              <a:t>: using interpreters</a:t>
            </a:r>
          </a:p>
          <a:p>
            <a:pPr marL="1190512" lvl="2" indent="-457200">
              <a:buFont typeface="+mj-lt"/>
              <a:buAutoNum type="arabicPeriod"/>
            </a:pPr>
            <a:r>
              <a:rPr lang="en-US" b="1" dirty="0" smtClean="0"/>
              <a:t>Translational</a:t>
            </a:r>
            <a:r>
              <a:rPr lang="en-US" dirty="0" smtClean="0"/>
              <a:t>: code generation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14" name="ZoneTexte 3"/>
          <p:cNvSpPr txBox="1"/>
          <p:nvPr/>
        </p:nvSpPr>
        <p:spPr>
          <a:xfrm>
            <a:off x="1600886" y="2880298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15" name="ZoneTexte 4"/>
          <p:cNvSpPr txBox="1"/>
          <p:nvPr/>
        </p:nvSpPr>
        <p:spPr>
          <a:xfrm>
            <a:off x="1600885" y="4232202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6" name="ZoneTexte 5"/>
          <p:cNvSpPr txBox="1"/>
          <p:nvPr/>
        </p:nvSpPr>
        <p:spPr>
          <a:xfrm>
            <a:off x="1750774" y="4818336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Interpreters</a:t>
            </a:r>
            <a:endParaRPr lang="en-US" sz="1100" dirty="0"/>
          </a:p>
        </p:txBody>
      </p:sp>
      <p:sp>
        <p:nvSpPr>
          <p:cNvPr id="17" name="ZoneTexte 6"/>
          <p:cNvSpPr txBox="1"/>
          <p:nvPr/>
        </p:nvSpPr>
        <p:spPr>
          <a:xfrm>
            <a:off x="1958582" y="5375783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8" name="ZoneTexte 7"/>
          <p:cNvSpPr txBox="1"/>
          <p:nvPr/>
        </p:nvSpPr>
        <p:spPr>
          <a:xfrm>
            <a:off x="2678782" y="5831686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9" name="ZoneTexte 8"/>
          <p:cNvSpPr txBox="1"/>
          <p:nvPr/>
        </p:nvSpPr>
        <p:spPr>
          <a:xfrm>
            <a:off x="5499982" y="3055335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20" name="ZoneTexte 9"/>
          <p:cNvSpPr txBox="1"/>
          <p:nvPr/>
        </p:nvSpPr>
        <p:spPr>
          <a:xfrm>
            <a:off x="5714522" y="4439088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21" name="ZoneTexte 10"/>
          <p:cNvSpPr txBox="1"/>
          <p:nvPr/>
        </p:nvSpPr>
        <p:spPr>
          <a:xfrm>
            <a:off x="5976989" y="3948021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22" name="ZoneTexte 11"/>
          <p:cNvSpPr txBox="1"/>
          <p:nvPr/>
        </p:nvSpPr>
        <p:spPr>
          <a:xfrm>
            <a:off x="5499982" y="5075701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23" name="ZoneTexte 12"/>
          <p:cNvSpPr txBox="1"/>
          <p:nvPr/>
        </p:nvSpPr>
        <p:spPr>
          <a:xfrm>
            <a:off x="4974043" y="5701223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tc.</a:t>
            </a:r>
            <a:endParaRPr lang="en-US" sz="1100" dirty="0"/>
          </a:p>
        </p:txBody>
      </p:sp>
      <p:pic>
        <p:nvPicPr>
          <p:cNvPr id="2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2788467"/>
            <a:ext cx="3237944" cy="3043219"/>
          </a:xfrm>
          <a:prstGeom prst="rect">
            <a:avLst/>
          </a:prstGeom>
          <a:noFill/>
        </p:spPr>
      </p:pic>
      <p:sp>
        <p:nvSpPr>
          <p:cNvPr id="25" name="ZoneTexte 15"/>
          <p:cNvSpPr txBox="1"/>
          <p:nvPr/>
        </p:nvSpPr>
        <p:spPr>
          <a:xfrm>
            <a:off x="1750774" y="3699644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26" name="Rectangle 2"/>
          <p:cNvSpPr/>
          <p:nvPr/>
        </p:nvSpPr>
        <p:spPr>
          <a:xfrm>
            <a:off x="1738607" y="4760686"/>
            <a:ext cx="1080110" cy="396479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60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operational behavior to models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sually abstract syntax traversal navigating the model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dding operations to Ecore enables adding behavior to metamodel</a:t>
            </a:r>
            <a:endParaRPr lang="en-US" dirty="0"/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 but breaks separation of concerns and language reuse</a:t>
            </a:r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Traditional approaches: </a:t>
            </a:r>
            <a:r>
              <a:rPr lang="en-US" b="1" dirty="0" smtClean="0"/>
              <a:t>visitor design pattern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b="1" dirty="0" smtClean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However, it doesn't scale to 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multiple </a:t>
            </a:r>
            <a:r>
              <a:rPr lang="en-US" dirty="0" err="1" smtClean="0"/>
              <a:t>metamodels</a:t>
            </a:r>
            <a:endParaRPr lang="en-US" dirty="0" smtClean="0"/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anguage composition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modular adding of new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84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Kermeta and Melange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7544" y="1196752"/>
            <a:ext cx="8568952" cy="4896544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b="1" dirty="0" smtClean="0"/>
              <a:t>Kermeta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Advanced visitor pattern with aspect oriented syntactic sugar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programmers see the classes as if they where "reopened" and extended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Supports adding operations, attributes, associations, inheritance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@Main </a:t>
            </a:r>
            <a:r>
              <a:rPr lang="en-US" dirty="0" smtClean="0"/>
              <a:t>denotes entry points,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@Step </a:t>
            </a:r>
            <a:r>
              <a:rPr lang="en-US" dirty="0" smtClean="0"/>
              <a:t>executable model parts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 smtClean="0"/>
          </a:p>
          <a:p>
            <a:pPr marL="0" indent="0">
              <a:lnSpc>
                <a:spcPct val="120000"/>
              </a:lnSpc>
            </a:pPr>
            <a:r>
              <a:rPr lang="en-US" b="1" dirty="0" smtClean="0"/>
              <a:t>Melange</a:t>
            </a:r>
            <a:endParaRPr lang="en-US" b="1" dirty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Language 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Compose static metamodel (Ecore) with dynamic aspects (Kermeta) to generate a language </a:t>
            </a:r>
            <a:r>
              <a:rPr lang="en-US" dirty="0"/>
              <a:t>implementation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94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language parts with Melange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xx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30519"/>
          <a:stretch/>
        </p:blipFill>
        <p:spPr>
          <a:xfrm>
            <a:off x="6310474" y="1237257"/>
            <a:ext cx="2709309" cy="4640015"/>
          </a:xfrm>
          <a:prstGeom prst="rect">
            <a:avLst/>
          </a:prstGeom>
        </p:spPr>
      </p:pic>
      <p:pic>
        <p:nvPicPr>
          <p:cNvPr id="7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37258"/>
            <a:ext cx="5859643" cy="1688220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446652" y="3140968"/>
            <a:ext cx="5863822" cy="3024336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25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38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516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64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52" indent="-342900">
              <a:lnSpc>
                <a:spcPct val="120000"/>
              </a:lnSpc>
              <a:buFont typeface="Arial" charset="0"/>
              <a:buChar char="•"/>
            </a:pPr>
            <a:r>
              <a:rPr lang="en-US" sz="2400" kern="0" dirty="0" smtClean="0"/>
              <a:t>Adds operation and attributes</a:t>
            </a:r>
            <a:endParaRPr lang="en-US" sz="2400" kern="0" dirty="0"/>
          </a:p>
          <a:p>
            <a:pPr marL="704795" lvl="3" indent="-342900">
              <a:lnSpc>
                <a:spcPct val="120000"/>
              </a:lnSpc>
              <a:buFont typeface="Arial" charset="0"/>
              <a:buChar char="•"/>
            </a:pPr>
            <a:r>
              <a:rPr lang="en-US" sz="2000" kern="0" dirty="0"/>
              <a:t>may add new concepts too by using multiple Ecore files </a:t>
            </a:r>
            <a:endParaRPr lang="en-US" sz="2000" kern="0" dirty="0" smtClean="0"/>
          </a:p>
          <a:p>
            <a:pPr marL="704795" lvl="3" indent="-342900">
              <a:lnSpc>
                <a:spcPct val="120000"/>
              </a:lnSpc>
              <a:buFont typeface="Arial" charset="0"/>
              <a:buChar char="•"/>
            </a:pPr>
            <a:endParaRPr lang="en-US" sz="2000" kern="0" dirty="0"/>
          </a:p>
          <a:p>
            <a:pPr marL="349250" lvl="2" indent="-349250" defTabSz="199995">
              <a:lnSpc>
                <a:spcPct val="120000"/>
              </a:lnSpc>
              <a:buClr>
                <a:srgbClr val="FF0000"/>
              </a:buClr>
              <a:buFont typeface="Arial" charset="0"/>
              <a:buChar char="•"/>
            </a:pPr>
            <a:r>
              <a:rPr lang="en-US" sz="2800" kern="0" dirty="0" smtClean="0"/>
              <a:t>Melange </a:t>
            </a:r>
            <a:r>
              <a:rPr lang="en-US" sz="2800" kern="0" dirty="0"/>
              <a:t>generates the new resulting </a:t>
            </a:r>
            <a:r>
              <a:rPr lang="en-US" sz="2800" kern="0" dirty="0" smtClean="0"/>
              <a:t>implementation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875861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8D68F26B-E493-43B4-A0D1-A7C7B876D25B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  <p:pic>
        <p:nvPicPr>
          <p:cNvPr id="4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  <p:sp>
        <p:nvSpPr>
          <p:cNvPr id="5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2.3 Completing the dynamic </a:t>
            </a:r>
            <a:r>
              <a:rPr lang="en-US" kern="0" dirty="0" smtClean="0"/>
              <a:t>semantics of FSM</a:t>
            </a:r>
            <a:endParaRPr lang="en-US" kern="0" dirty="0"/>
          </a:p>
          <a:p>
            <a:pPr marL="0" indent="0">
              <a:buNone/>
            </a:pPr>
            <a:r>
              <a:rPr lang="en-US" kern="0" dirty="0"/>
              <a:t/>
            </a:r>
            <a:br>
              <a:rPr lang="en-US" kern="0" dirty="0"/>
            </a:b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296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z="2000">
                <a:solidFill>
                  <a:srgbClr val="000000"/>
                </a:solidFill>
                <a:latin typeface="Helvetica Neue"/>
              </a:rPr>
              <a:pPr>
                <a:defRPr/>
              </a:pPr>
              <a:t>5</a:t>
            </a:fld>
            <a:endParaRPr lang="en-US" sz="200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834" y="239354"/>
            <a:ext cx="1298045" cy="860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47" y="5550812"/>
            <a:ext cx="1822703" cy="96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88" y="4013511"/>
            <a:ext cx="1356361" cy="782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747" y="5302334"/>
            <a:ext cx="1265766" cy="12657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228" y="1201254"/>
            <a:ext cx="1359390" cy="8181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405" y="320694"/>
            <a:ext cx="1481872" cy="8100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715" y="1018577"/>
            <a:ext cx="1511538" cy="9113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792" y="2527570"/>
            <a:ext cx="1518919" cy="1059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4167" y="4087199"/>
            <a:ext cx="1367027" cy="8541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77" y="2568279"/>
            <a:ext cx="1867423" cy="684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6955" y="5745691"/>
            <a:ext cx="1417658" cy="1020170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43779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FSM dynamic semantics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49375" y="2177628"/>
            <a:ext cx="7540625" cy="4203700"/>
          </a:xfrm>
        </p:spPr>
        <p:txBody>
          <a:bodyPr/>
          <a:lstStyle/>
          <a:p>
            <a:r>
              <a:rPr lang="en-US" sz="2300" dirty="0" smtClean="0"/>
              <a:t>The FSM aspects are defined in the file </a:t>
            </a:r>
            <a:r>
              <a:rPr lang="en-US" sz="2300" dirty="0" err="1" smtClean="0">
                <a:latin typeface="Courier New" charset="0"/>
                <a:ea typeface="Courier New" charset="0"/>
                <a:cs typeface="Courier New" charset="0"/>
              </a:rPr>
              <a:t>tfsmAspects.xtend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/>
              <a:t>of project org.gemoc.sample.legacyfsm.fsm.k3dsa</a:t>
            </a:r>
          </a:p>
          <a:p>
            <a:r>
              <a:rPr lang="en-US" sz="2300" dirty="0" smtClean="0"/>
              <a:t>Investigate these (watch for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@Main</a:t>
            </a:r>
            <a:r>
              <a:rPr lang="en-US" sz="2300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sz="2300" dirty="0" smtClean="0"/>
              <a:t>and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@Step</a:t>
            </a:r>
            <a:r>
              <a:rPr lang="en-US" sz="2300" dirty="0" smtClean="0"/>
              <a:t>)</a:t>
            </a:r>
          </a:p>
          <a:p>
            <a:r>
              <a:rPr lang="en-US" sz="2300" dirty="0"/>
              <a:t>Two methods are not implemented (marked ”TODO”): please implement these</a:t>
            </a:r>
          </a:p>
          <a:p>
            <a:endParaRPr lang="en-US" sz="2300" dirty="0" smtClean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50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Kermeta aspects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Image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484784"/>
            <a:ext cx="8280000" cy="37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9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executable language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0" y="1287301"/>
            <a:ext cx="8280000" cy="47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05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 woven-in operations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9" y="1450309"/>
            <a:ext cx="8280000" cy="3484475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1349375" y="4934784"/>
            <a:ext cx="7540625" cy="144654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300" dirty="0" smtClean="0"/>
              <a:t>Check metamodel of </a:t>
            </a:r>
            <a:r>
              <a:rPr lang="en-US" sz="2300" dirty="0"/>
              <a:t>generated project </a:t>
            </a:r>
            <a:r>
              <a:rPr lang="en-US" sz="2300" dirty="0" err="1"/>
              <a:t>org.gemoc.sample.legacyfsm.xsfsm</a:t>
            </a:r>
            <a:endParaRPr lang="en-US" sz="2300" dirty="0" smtClean="0"/>
          </a:p>
        </p:txBody>
      </p:sp>
      <p:sp>
        <p:nvSpPr>
          <p:cNvPr id="9" name="Rectangle 2"/>
          <p:cNvSpPr/>
          <p:nvPr/>
        </p:nvSpPr>
        <p:spPr>
          <a:xfrm>
            <a:off x="4716016" y="3077984"/>
            <a:ext cx="1440160" cy="1215112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feld 3"/>
          <p:cNvSpPr txBox="1"/>
          <p:nvPr/>
        </p:nvSpPr>
        <p:spPr>
          <a:xfrm>
            <a:off x="6228184" y="350087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n</a:t>
            </a:r>
            <a:r>
              <a:rPr lang="en-US" smtClean="0">
                <a:solidFill>
                  <a:schemeClr val="bg2"/>
                </a:solidFill>
              </a:rPr>
              <a:t>ew operations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118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and run extended model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23" y="1450310"/>
            <a:ext cx="4208202" cy="187363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387129"/>
            <a:ext cx="5934614" cy="32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80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en-US" dirty="0" smtClean="0"/>
              <a:t>Concrete syntax extension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2.4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concrete syntax with Sirius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Another plugin for the eclipse infrastructure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Enables creating graphical editors for </a:t>
            </a:r>
            <a:r>
              <a:rPr lang="en-US" dirty="0" err="1" smtClean="0"/>
              <a:t>ECore</a:t>
            </a:r>
            <a:r>
              <a:rPr lang="en-US" dirty="0" smtClean="0"/>
              <a:t> </a:t>
            </a:r>
            <a:r>
              <a:rPr lang="en-US" dirty="0" err="1" smtClean="0"/>
              <a:t>metamodels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14" name="ZoneTexte 3"/>
          <p:cNvSpPr txBox="1"/>
          <p:nvPr/>
        </p:nvSpPr>
        <p:spPr>
          <a:xfrm>
            <a:off x="1600886" y="2880298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15" name="ZoneTexte 4"/>
          <p:cNvSpPr txBox="1"/>
          <p:nvPr/>
        </p:nvSpPr>
        <p:spPr>
          <a:xfrm>
            <a:off x="1600885" y="4232202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6" name="ZoneTexte 5"/>
          <p:cNvSpPr txBox="1"/>
          <p:nvPr/>
        </p:nvSpPr>
        <p:spPr>
          <a:xfrm>
            <a:off x="1750774" y="4818336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7" name="ZoneTexte 6"/>
          <p:cNvSpPr txBox="1"/>
          <p:nvPr/>
        </p:nvSpPr>
        <p:spPr>
          <a:xfrm>
            <a:off x="1958582" y="5375783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8" name="ZoneTexte 7"/>
          <p:cNvSpPr txBox="1"/>
          <p:nvPr/>
        </p:nvSpPr>
        <p:spPr>
          <a:xfrm>
            <a:off x="2678782" y="5831686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9" name="ZoneTexte 8"/>
          <p:cNvSpPr txBox="1"/>
          <p:nvPr/>
        </p:nvSpPr>
        <p:spPr>
          <a:xfrm>
            <a:off x="5499982" y="3055335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20" name="ZoneTexte 9"/>
          <p:cNvSpPr txBox="1"/>
          <p:nvPr/>
        </p:nvSpPr>
        <p:spPr>
          <a:xfrm>
            <a:off x="5714522" y="4439088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21" name="ZoneTexte 10"/>
          <p:cNvSpPr txBox="1"/>
          <p:nvPr/>
        </p:nvSpPr>
        <p:spPr>
          <a:xfrm>
            <a:off x="5976989" y="3948021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22" name="ZoneTexte 11"/>
          <p:cNvSpPr txBox="1"/>
          <p:nvPr/>
        </p:nvSpPr>
        <p:spPr>
          <a:xfrm>
            <a:off x="5499982" y="5075701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23" name="ZoneTexte 12"/>
          <p:cNvSpPr txBox="1"/>
          <p:nvPr/>
        </p:nvSpPr>
        <p:spPr>
          <a:xfrm>
            <a:off x="4974043" y="5701223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tc.</a:t>
            </a:r>
            <a:endParaRPr lang="en-US" sz="1100" dirty="0"/>
          </a:p>
        </p:txBody>
      </p:sp>
      <p:pic>
        <p:nvPicPr>
          <p:cNvPr id="2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2788467"/>
            <a:ext cx="3237944" cy="3043219"/>
          </a:xfrm>
          <a:prstGeom prst="rect">
            <a:avLst/>
          </a:prstGeom>
          <a:noFill/>
        </p:spPr>
      </p:pic>
      <p:sp>
        <p:nvSpPr>
          <p:cNvPr id="25" name="ZoneTexte 15"/>
          <p:cNvSpPr txBox="1"/>
          <p:nvPr/>
        </p:nvSpPr>
        <p:spPr>
          <a:xfrm>
            <a:off x="1750774" y="3699644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26" name="Rectangle 2"/>
          <p:cNvSpPr/>
          <p:nvPr/>
        </p:nvSpPr>
        <p:spPr>
          <a:xfrm>
            <a:off x="1647890" y="2729262"/>
            <a:ext cx="1715890" cy="730908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69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for language engineers and modelers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  <p:sp>
        <p:nvSpPr>
          <p:cNvPr id="32" name="ZoneTexte 2"/>
          <p:cNvSpPr txBox="1"/>
          <p:nvPr/>
        </p:nvSpPr>
        <p:spPr>
          <a:xfrm>
            <a:off x="791597" y="5248658"/>
            <a:ext cx="3599999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Specification environment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3" name="ZoneTexte 3"/>
          <p:cNvSpPr txBox="1"/>
          <p:nvPr/>
        </p:nvSpPr>
        <p:spPr>
          <a:xfrm>
            <a:off x="4860032" y="5248658"/>
            <a:ext cx="3599999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Runtime environment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34" name="Image 4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1597" y="1409011"/>
            <a:ext cx="3600000" cy="3828359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grpSp>
        <p:nvGrpSpPr>
          <p:cNvPr id="40" name="Gruppierung 39"/>
          <p:cNvGrpSpPr>
            <a:grpSpLocks noChangeAspect="1"/>
          </p:cNvGrpSpPr>
          <p:nvPr/>
        </p:nvGrpSpPr>
        <p:grpSpPr>
          <a:xfrm>
            <a:off x="4860032" y="1409011"/>
            <a:ext cx="3600000" cy="3869999"/>
            <a:chOff x="5642240" y="2003228"/>
            <a:chExt cx="2612409" cy="2808339"/>
          </a:xfrm>
        </p:grpSpPr>
        <p:pic>
          <p:nvPicPr>
            <p:cNvPr id="35" name="Image 5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2003228"/>
              <a:ext cx="2612409" cy="1263752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  <p:pic>
          <p:nvPicPr>
            <p:cNvPr id="36" name="Image 6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3364946"/>
              <a:ext cx="2612409" cy="679226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  <p:pic>
          <p:nvPicPr>
            <p:cNvPr id="37" name="Image 7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4116013"/>
              <a:ext cx="2612409" cy="695554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</p:grpSp>
      <p:sp>
        <p:nvSpPr>
          <p:cNvPr id="38" name="ZoneTexte 8"/>
          <p:cNvSpPr txBox="1"/>
          <p:nvPr/>
        </p:nvSpPr>
        <p:spPr>
          <a:xfrm>
            <a:off x="791597" y="1000186"/>
            <a:ext cx="3600000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Language engineers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9" name="ZoneTexte 9"/>
          <p:cNvSpPr txBox="1"/>
          <p:nvPr/>
        </p:nvSpPr>
        <p:spPr>
          <a:xfrm>
            <a:off x="4860032" y="1000186"/>
            <a:ext cx="3600000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Modelers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269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</a:t>
            </a:r>
            <a:r>
              <a:rPr lang="en-US" dirty="0"/>
              <a:t>of </a:t>
            </a:r>
            <a:r>
              <a:rPr lang="en-US" dirty="0" smtClean="0"/>
              <a:t>viewpoints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58</a:t>
            </a:fld>
            <a:endParaRPr lang="fr-FR"/>
          </a:p>
        </p:txBody>
      </p:sp>
      <p:pic>
        <p:nvPicPr>
          <p:cNvPr id="7" name="Image 5" descr="2014 - Roadshow Sirius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1"/>
          <a:stretch/>
        </p:blipFill>
        <p:spPr>
          <a:xfrm>
            <a:off x="467544" y="980728"/>
            <a:ext cx="8280000" cy="51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en-US" dirty="0" err="1" smtClean="0"/>
              <a:t>Montiarc</a:t>
            </a:r>
            <a:r>
              <a:rPr lang="en-US" dirty="0" smtClean="0"/>
              <a:t> ADL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DIGRESSION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3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i</a:t>
            </a:r>
            <a:r>
              <a:rPr lang="fr-FR" dirty="0" smtClean="0"/>
              <a:t>nitiative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7"/>
            <a:ext cx="8559640" cy="5507385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/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An open and international initiative 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to</a:t>
            </a:r>
          </a:p>
          <a:p>
            <a:pPr lvl="1"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</a:rPr>
              <a:t>foster </a:t>
            </a:r>
            <a:r>
              <a:rPr lang="en-US" b="1" kern="0" dirty="0" smtClean="0">
                <a:solidFill>
                  <a:srgbClr val="808080"/>
                </a:solidFill>
              </a:rPr>
              <a:t>globalization of DSMLs </a:t>
            </a:r>
            <a:r>
              <a:rPr lang="en-US" kern="0" dirty="0">
                <a:solidFill>
                  <a:srgbClr val="808080"/>
                </a:solidFill>
              </a:rPr>
              <a:t>in </a:t>
            </a:r>
            <a:r>
              <a:rPr lang="en-US" kern="0" dirty="0">
                <a:solidFill>
                  <a:srgbClr val="4E8FD3"/>
                </a:solidFill>
              </a:rPr>
              <a:t>open world</a:t>
            </a:r>
            <a:r>
              <a:rPr lang="en-US" i="1" kern="0" dirty="0">
                <a:solidFill>
                  <a:srgbClr val="808080"/>
                </a:solidFill>
              </a:rPr>
              <a:t> 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impossible </a:t>
            </a:r>
            <a:r>
              <a:rPr lang="en-US" i="1" kern="0" dirty="0">
                <a:solidFill>
                  <a:srgbClr val="808080"/>
                </a:solidFill>
              </a:rPr>
              <a:t>a priori </a:t>
            </a:r>
            <a:r>
              <a:rPr lang="en-US" kern="0" dirty="0">
                <a:solidFill>
                  <a:srgbClr val="808080"/>
                </a:solidFill>
              </a:rPr>
              <a:t>unification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require </a:t>
            </a:r>
            <a:r>
              <a:rPr lang="en-US" i="1" kern="0" dirty="0">
                <a:solidFill>
                  <a:srgbClr val="808080"/>
                </a:solidFill>
              </a:rPr>
              <a:t>a posteriori</a:t>
            </a:r>
            <a:r>
              <a:rPr lang="en-US" b="1" kern="0" dirty="0">
                <a:solidFill>
                  <a:srgbClr val="808080"/>
                </a:solidFill>
              </a:rPr>
              <a:t> </a:t>
            </a:r>
            <a:r>
              <a:rPr lang="en-US" kern="0" dirty="0" smtClean="0">
                <a:solidFill>
                  <a:srgbClr val="808080"/>
                </a:solidFill>
              </a:rPr>
              <a:t>globalization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lvl="1" defTabSz="914400">
              <a:buClr>
                <a:srgbClr val="E1001A"/>
              </a:buClr>
              <a:buFont typeface="Arial"/>
              <a:buChar char="•"/>
            </a:pP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coordinate (between 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members) and disseminate (for the </a:t>
            </a: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members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)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Organizes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>
                <a:solidFill>
                  <a:srgbClr val="808080"/>
                </a:solidFill>
              </a:rPr>
              <a:t>w</a:t>
            </a:r>
            <a:r>
              <a:rPr lang="en-US" sz="2000" b="1" kern="0" dirty="0" smtClean="0">
                <a:solidFill>
                  <a:srgbClr val="808080"/>
                </a:solidFill>
              </a:rPr>
              <a:t>orkshop series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 err="1" smtClean="0">
                <a:solidFill>
                  <a:srgbClr val="808080"/>
                </a:solidFill>
              </a:rPr>
              <a:t>Dagstuhl</a:t>
            </a:r>
            <a:r>
              <a:rPr lang="en-US" sz="2000" b="1" kern="0" dirty="0" smtClean="0">
                <a:solidFill>
                  <a:srgbClr val="808080"/>
                </a:solidFill>
              </a:rPr>
              <a:t> and </a:t>
            </a:r>
            <a:r>
              <a:rPr lang="en-US" sz="2000" b="1" kern="0" dirty="0" err="1" smtClean="0">
                <a:solidFill>
                  <a:srgbClr val="808080"/>
                </a:solidFill>
              </a:rPr>
              <a:t>Bellairs</a:t>
            </a:r>
            <a:r>
              <a:rPr lang="en-US" sz="2000" b="1" kern="0" dirty="0" smtClean="0">
                <a:solidFill>
                  <a:srgbClr val="808080"/>
                </a:solidFill>
              </a:rPr>
              <a:t> seminars</a:t>
            </a:r>
            <a:endParaRPr lang="en-US" sz="2400" b="1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	</a:t>
            </a:r>
            <a:r>
              <a:rPr lang="en-US" sz="36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u="sng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http</a:t>
            </a:r>
            <a:r>
              <a:rPr lang="en-US" sz="2400" u="sng" kern="0" dirty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://</a:t>
            </a:r>
            <a:r>
              <a:rPr lang="en-US" sz="2400" u="sng" kern="0" dirty="0" err="1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gemoc.org</a:t>
            </a:r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</a:br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     	@</a:t>
            </a:r>
            <a:r>
              <a:rPr lang="en-US" sz="2400" kern="0" dirty="0" err="1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gemocinitiative</a:t>
            </a:r>
            <a:endParaRPr lang="en-US" sz="2000" kern="0" dirty="0">
              <a:solidFill>
                <a:srgbClr val="FF0000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pic>
        <p:nvPicPr>
          <p:cNvPr id="8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90000"/>
            <a:ext cx="3576387" cy="1971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66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MontiArc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 smtClean="0"/>
              <a:t>in a nutshell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50688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1" dirty="0" smtClean="0"/>
              <a:t>Extensible</a:t>
            </a:r>
            <a:r>
              <a:rPr lang="en-US" dirty="0" smtClean="0"/>
              <a:t> component &amp; connector ADL 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Based on </a:t>
            </a:r>
            <a:r>
              <a:rPr lang="en-US" b="1" dirty="0" smtClean="0"/>
              <a:t>Focus semantics </a:t>
            </a:r>
            <a:r>
              <a:rPr lang="en-US" dirty="0" smtClean="0"/>
              <a:t>for distributed systems</a:t>
            </a:r>
            <a:r>
              <a:rPr lang="en-US" baseline="30000" dirty="0" smtClean="0"/>
              <a:t>2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semantics domain are stream-processing functions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b="1" dirty="0" smtClean="0"/>
              <a:t>Minimal design </a:t>
            </a:r>
            <a:r>
              <a:rPr lang="en-US" dirty="0" smtClean="0"/>
              <a:t>featuring</a:t>
            </a:r>
            <a:endParaRPr lang="en-US" dirty="0"/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component types and instance, component inheritance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atomic and hierarchically composed components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component interfaces of typed, directed </a:t>
            </a:r>
            <a:r>
              <a:rPr lang="en-US" dirty="0" smtClean="0"/>
              <a:t>ports</a:t>
            </a:r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version: textual with MontiCore</a:t>
            </a:r>
            <a:r>
              <a:rPr lang="en-US" baseline="30000" dirty="0" smtClean="0"/>
              <a:t>3</a:t>
            </a:r>
            <a:r>
              <a:rPr lang="en-US" dirty="0" smtClean="0"/>
              <a:t> language workbench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67544" y="5301208"/>
            <a:ext cx="867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/>
                </a:solidFill>
              </a:rPr>
              <a:t>Haber, A. (2016</a:t>
            </a:r>
            <a:r>
              <a:rPr lang="en-US" sz="1200" dirty="0">
                <a:solidFill>
                  <a:schemeClr val="tx2"/>
                </a:solidFill>
              </a:rPr>
              <a:t>). MontiArc - Architectural Modeling and Simulation of Interactive Distributed Systems</a:t>
            </a:r>
            <a:endParaRPr lang="en-US" sz="1200" dirty="0" smtClean="0">
              <a:solidFill>
                <a:schemeClr val="tx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 smtClean="0">
                <a:solidFill>
                  <a:schemeClr val="tx2"/>
                </a:solidFill>
              </a:rPr>
              <a:t>Ringert</a:t>
            </a:r>
            <a:r>
              <a:rPr lang="en-US" sz="1200" dirty="0" smtClean="0">
                <a:solidFill>
                  <a:schemeClr val="tx2"/>
                </a:solidFill>
              </a:rPr>
              <a:t>, J. O., &amp; </a:t>
            </a:r>
            <a:r>
              <a:rPr lang="en-US" sz="1200" dirty="0" err="1" smtClean="0">
                <a:solidFill>
                  <a:schemeClr val="tx2"/>
                </a:solidFill>
              </a:rPr>
              <a:t>Rumpe</a:t>
            </a:r>
            <a:r>
              <a:rPr lang="en-US" sz="1200" dirty="0" smtClean="0">
                <a:solidFill>
                  <a:schemeClr val="tx2"/>
                </a:solidFill>
              </a:rPr>
              <a:t>, B. (2011). A Little Synopsis on Streams, Stream Processing Functions, and State-Based</a:t>
            </a:r>
            <a:br>
              <a:rPr lang="en-US" sz="1200" dirty="0" smtClean="0">
                <a:solidFill>
                  <a:schemeClr val="tx2"/>
                </a:solidFill>
              </a:rPr>
            </a:br>
            <a:r>
              <a:rPr lang="en-US" sz="1200" dirty="0" smtClean="0">
                <a:solidFill>
                  <a:schemeClr val="tx2"/>
                </a:solidFill>
              </a:rPr>
              <a:t>Stream Processing.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 smtClean="0">
                <a:solidFill>
                  <a:schemeClr val="tx2"/>
                </a:solidFill>
              </a:rPr>
              <a:t>Krahn</a:t>
            </a:r>
            <a:r>
              <a:rPr lang="en-US" sz="1200" dirty="0" smtClean="0">
                <a:solidFill>
                  <a:schemeClr val="tx2"/>
                </a:solidFill>
              </a:rPr>
              <a:t>, H., </a:t>
            </a:r>
            <a:r>
              <a:rPr lang="en-US" sz="1200" dirty="0" err="1" smtClean="0">
                <a:solidFill>
                  <a:schemeClr val="tx2"/>
                </a:solidFill>
              </a:rPr>
              <a:t>Rumpe</a:t>
            </a:r>
            <a:r>
              <a:rPr lang="en-US" sz="1200" dirty="0" smtClean="0">
                <a:solidFill>
                  <a:schemeClr val="tx2"/>
                </a:solidFill>
              </a:rPr>
              <a:t>, B., </a:t>
            </a:r>
            <a:r>
              <a:rPr lang="en-US" sz="1200" dirty="0" err="1" smtClean="0">
                <a:solidFill>
                  <a:schemeClr val="tx2"/>
                </a:solidFill>
              </a:rPr>
              <a:t>Völkel</a:t>
            </a:r>
            <a:r>
              <a:rPr lang="en-US" sz="1200" dirty="0" smtClean="0">
                <a:solidFill>
                  <a:schemeClr val="tx2"/>
                </a:solidFill>
              </a:rPr>
              <a:t>, S. (2008). </a:t>
            </a:r>
            <a:r>
              <a:rPr lang="en-US" sz="1200" dirty="0" err="1" smtClean="0">
                <a:solidFill>
                  <a:schemeClr val="tx2"/>
                </a:solidFill>
              </a:rPr>
              <a:t>MontiCore</a:t>
            </a:r>
            <a:r>
              <a:rPr lang="en-US" sz="1200" dirty="0">
                <a:solidFill>
                  <a:schemeClr val="tx2"/>
                </a:solidFill>
              </a:rPr>
              <a:t>: Modular Development of Textual Domain Specific Languages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539552" y="5301208"/>
            <a:ext cx="5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MontiArc</a:t>
            </a:r>
            <a:r>
              <a:rPr lang="en-US" baseline="30000" dirty="0" smtClean="0"/>
              <a:t> </a:t>
            </a:r>
            <a:r>
              <a:rPr lang="en-US" dirty="0"/>
              <a:t>e</a:t>
            </a:r>
            <a:r>
              <a:rPr lang="en-US" dirty="0" smtClean="0"/>
              <a:t>xtensions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1"/>
            <a:ext cx="8424936" cy="388843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Δ-MontiArc</a:t>
            </a:r>
            <a:r>
              <a:rPr lang="en-US" baseline="30000" dirty="0" smtClean="0"/>
              <a:t>1</a:t>
            </a:r>
            <a:r>
              <a:rPr lang="en-US" dirty="0"/>
              <a:t> </a:t>
            </a:r>
            <a:r>
              <a:rPr lang="en-US" dirty="0" smtClean="0"/>
              <a:t>is </a:t>
            </a:r>
            <a:r>
              <a:rPr lang="en-US" dirty="0"/>
              <a:t>a DSL for expressing deltas on MontiArc component definitions, </a:t>
            </a:r>
            <a:r>
              <a:rPr lang="en-US" dirty="0" smtClean="0"/>
              <a:t>for bottom-up product lining.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MontiArcHV</a:t>
            </a:r>
            <a:r>
              <a:rPr lang="en-US" baseline="30000" dirty="0" smtClean="0"/>
              <a:t>2</a:t>
            </a:r>
            <a:r>
              <a:rPr lang="en-US" dirty="0"/>
              <a:t> allows specifying component variability fully integrated within the component hierarchy located at variation points in component definitions</a:t>
            </a:r>
            <a:r>
              <a:rPr lang="en-US" dirty="0" smtClean="0"/>
              <a:t>.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clArc</a:t>
            </a:r>
            <a:r>
              <a:rPr lang="en-US" baseline="30000" dirty="0" smtClean="0"/>
              <a:t>3</a:t>
            </a:r>
            <a:r>
              <a:rPr lang="en-US" dirty="0" smtClean="0"/>
              <a:t> is a variant for modeling self-replicating cloud services.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MontiArcAutomaton</a:t>
            </a:r>
            <a:r>
              <a:rPr lang="en-US" baseline="30000" dirty="0" smtClean="0"/>
              <a:t>4</a:t>
            </a:r>
            <a:r>
              <a:rPr lang="en-US" dirty="0" smtClean="0"/>
              <a:t> extends MontiArc with behavior language embedding and robotics-related modeling elements.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67544" y="5085184"/>
            <a:ext cx="8676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/>
                </a:solidFill>
              </a:rPr>
              <a:t>Haber, A., </a:t>
            </a:r>
            <a:r>
              <a:rPr lang="en-US" sz="1200" dirty="0" err="1" smtClean="0">
                <a:solidFill>
                  <a:schemeClr val="tx2"/>
                </a:solidFill>
              </a:rPr>
              <a:t>Rendel</a:t>
            </a:r>
            <a:r>
              <a:rPr lang="en-US" sz="1200" dirty="0" smtClean="0">
                <a:solidFill>
                  <a:schemeClr val="tx2"/>
                </a:solidFill>
              </a:rPr>
              <a:t>, H., </a:t>
            </a:r>
            <a:r>
              <a:rPr lang="en-US" sz="1200" dirty="0" err="1" smtClean="0">
                <a:solidFill>
                  <a:schemeClr val="tx2"/>
                </a:solidFill>
              </a:rPr>
              <a:t>Rumpe</a:t>
            </a:r>
            <a:r>
              <a:rPr lang="en-US" sz="1200" dirty="0" smtClean="0">
                <a:solidFill>
                  <a:schemeClr val="tx2"/>
                </a:solidFill>
              </a:rPr>
              <a:t>, B., Schaefer, I. (2012). Evolving Delta-oriented Software Product Line Architectures.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/>
                </a:solidFill>
              </a:rPr>
              <a:t>Haber, A., </a:t>
            </a:r>
            <a:r>
              <a:rPr lang="en-US" sz="1200" dirty="0" err="1" smtClean="0">
                <a:solidFill>
                  <a:schemeClr val="tx2"/>
                </a:solidFill>
              </a:rPr>
              <a:t>Rendel</a:t>
            </a:r>
            <a:r>
              <a:rPr lang="en-US" sz="1200" dirty="0" smtClean="0">
                <a:solidFill>
                  <a:schemeClr val="tx2"/>
                </a:solidFill>
              </a:rPr>
              <a:t>, H., </a:t>
            </a:r>
            <a:r>
              <a:rPr lang="en-US" sz="1200" dirty="0" err="1" smtClean="0">
                <a:solidFill>
                  <a:schemeClr val="tx2"/>
                </a:solidFill>
              </a:rPr>
              <a:t>Rumpe</a:t>
            </a:r>
            <a:r>
              <a:rPr lang="en-US" sz="1200" dirty="0" smtClean="0">
                <a:solidFill>
                  <a:schemeClr val="tx2"/>
                </a:solidFill>
              </a:rPr>
              <a:t>, B., Schaefer, I., van der Linden, F. (2012). Hierarchical Variability Modeling for Software Architectures.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/>
                </a:solidFill>
              </a:rPr>
              <a:t>Navarro Perez, A., </a:t>
            </a:r>
            <a:r>
              <a:rPr lang="en-US" sz="1200" dirty="0" err="1" smtClean="0">
                <a:solidFill>
                  <a:schemeClr val="tx2"/>
                </a:solidFill>
              </a:rPr>
              <a:t>Rumpe</a:t>
            </a:r>
            <a:r>
              <a:rPr lang="en-US" sz="1200" dirty="0" smtClean="0">
                <a:solidFill>
                  <a:schemeClr val="tx2"/>
                </a:solidFill>
              </a:rPr>
              <a:t>, B. (2013). Modeling </a:t>
            </a:r>
            <a:r>
              <a:rPr lang="en-US" sz="1200" dirty="0">
                <a:solidFill>
                  <a:schemeClr val="tx2"/>
                </a:solidFill>
              </a:rPr>
              <a:t>Cloud Architectures as Interactive Systems</a:t>
            </a:r>
            <a:r>
              <a:rPr lang="en-US" sz="1200" dirty="0" smtClean="0">
                <a:solidFill>
                  <a:schemeClr val="tx2"/>
                </a:solidFill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 smtClean="0">
                <a:solidFill>
                  <a:schemeClr val="tx2"/>
                </a:solidFill>
              </a:rPr>
              <a:t>Wortmann</a:t>
            </a:r>
            <a:r>
              <a:rPr lang="en-US" sz="1200" dirty="0" smtClean="0">
                <a:solidFill>
                  <a:schemeClr val="tx2"/>
                </a:solidFill>
              </a:rPr>
              <a:t>, A. (2016). An </a:t>
            </a:r>
            <a:r>
              <a:rPr lang="en-US" sz="1200" dirty="0">
                <a:solidFill>
                  <a:schemeClr val="tx2"/>
                </a:solidFill>
              </a:rPr>
              <a:t>Extensible Component &amp; Connector Architecture Description Infrastructure for Multi-Platform Modeling.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539552" y="5085184"/>
            <a:ext cx="5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32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s-media-cache-ak0.pinimg.com/736x/54/e0/c5/54e0c56795a8601f791138acc75946b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2" r="31919"/>
          <a:stretch/>
        </p:blipFill>
        <p:spPr bwMode="auto">
          <a:xfrm>
            <a:off x="7027830" y="908720"/>
            <a:ext cx="2116169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MontiArc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7" name="Rechteck 41"/>
          <p:cNvSpPr>
            <a:spLocks noChangeArrowheads="1"/>
          </p:cNvSpPr>
          <p:nvPr/>
        </p:nvSpPr>
        <p:spPr bwMode="auto">
          <a:xfrm>
            <a:off x="827584" y="1744647"/>
            <a:ext cx="6702398" cy="26447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wrap="none" lIns="144010" tIns="72004" rIns="144010" bIns="72004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8" name="Rechteck 314"/>
          <p:cNvSpPr>
            <a:spLocks noChangeArrowheads="1"/>
          </p:cNvSpPr>
          <p:nvPr/>
        </p:nvSpPr>
        <p:spPr bwMode="auto">
          <a:xfrm>
            <a:off x="939556" y="357058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9" name="Textfeld 315"/>
          <p:cNvSpPr txBox="1">
            <a:spLocks noChangeArrowheads="1"/>
          </p:cNvSpPr>
          <p:nvPr/>
        </p:nvSpPr>
        <p:spPr bwMode="auto">
          <a:xfrm>
            <a:off x="942731" y="3570589"/>
            <a:ext cx="848299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Container</a:t>
            </a:r>
            <a:br>
              <a:rPr lang="en-US" altLang="de-DE" sz="1200" dirty="0" smtClean="0"/>
            </a:br>
            <a:r>
              <a:rPr lang="en-US" altLang="de-DE" sz="1200" dirty="0" smtClean="0"/>
              <a:t>Checker</a:t>
            </a:r>
            <a:endParaRPr lang="en-US" altLang="de-DE" sz="1200" dirty="0"/>
          </a:p>
        </p:txBody>
      </p:sp>
      <p:sp>
        <p:nvSpPr>
          <p:cNvPr id="10" name="Rechteck 37"/>
          <p:cNvSpPr>
            <a:spLocks noChangeArrowheads="1"/>
          </p:cNvSpPr>
          <p:nvPr/>
        </p:nvSpPr>
        <p:spPr bwMode="auto">
          <a:xfrm>
            <a:off x="1763688" y="3803952"/>
            <a:ext cx="179387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/>
              <a:t>s</a:t>
            </a:r>
            <a:endParaRPr lang="en-US" altLang="de-DE" sz="1000" dirty="0"/>
          </a:p>
        </p:txBody>
      </p:sp>
      <p:cxnSp>
        <p:nvCxnSpPr>
          <p:cNvPr id="11" name="Gewinkelte Verbindung 10"/>
          <p:cNvCxnSpPr>
            <a:stCxn id="10" idx="3"/>
            <a:endCxn id="19" idx="1"/>
          </p:cNvCxnSpPr>
          <p:nvPr/>
        </p:nvCxnSpPr>
        <p:spPr>
          <a:xfrm flipV="1">
            <a:off x="1943075" y="3892852"/>
            <a:ext cx="597445" cy="0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325"/>
          <p:cNvSpPr>
            <a:spLocks noChangeArrowheads="1"/>
          </p:cNvSpPr>
          <p:nvPr/>
        </p:nvSpPr>
        <p:spPr bwMode="auto">
          <a:xfrm>
            <a:off x="2643768" y="2187559"/>
            <a:ext cx="1838638" cy="20335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3" name="Textfeld 326"/>
          <p:cNvSpPr txBox="1">
            <a:spLocks noChangeArrowheads="1"/>
          </p:cNvSpPr>
          <p:nvPr/>
        </p:nvSpPr>
        <p:spPr bwMode="auto">
          <a:xfrm>
            <a:off x="2724670" y="2195497"/>
            <a:ext cx="1548812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ActionController</a:t>
            </a:r>
            <a:r>
              <a:rPr lang="en-US" altLang="de-DE" sz="1200" dirty="0" smtClean="0"/>
              <a:t>&lt;T&gt;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ctrl</a:t>
            </a:r>
            <a:endParaRPr lang="en-US" altLang="de-DE" sz="1200" dirty="0"/>
          </a:p>
        </p:txBody>
      </p:sp>
      <p:sp>
        <p:nvSpPr>
          <p:cNvPr id="14" name="Rechteck 37"/>
          <p:cNvSpPr>
            <a:spLocks noChangeArrowheads="1"/>
          </p:cNvSpPr>
          <p:nvPr/>
        </p:nvSpPr>
        <p:spPr bwMode="auto">
          <a:xfrm>
            <a:off x="4393187" y="3917617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5" name="Rechteck 41"/>
          <p:cNvSpPr>
            <a:spLocks noChangeArrowheads="1"/>
          </p:cNvSpPr>
          <p:nvPr/>
        </p:nvSpPr>
        <p:spPr bwMode="auto">
          <a:xfrm>
            <a:off x="5241441" y="2693972"/>
            <a:ext cx="2212974" cy="15287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6" name="Textfeld 42"/>
          <p:cNvSpPr txBox="1">
            <a:spLocks noChangeArrowheads="1"/>
          </p:cNvSpPr>
          <p:nvPr/>
        </p:nvSpPr>
        <p:spPr bwMode="auto">
          <a:xfrm>
            <a:off x="5292080" y="2700004"/>
            <a:ext cx="167767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Arm(Planner p)</a:t>
            </a:r>
            <a:endParaRPr lang="en-US" altLang="de-DE" sz="12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17" name="Rechteck 37"/>
          <p:cNvSpPr>
            <a:spLocks noChangeArrowheads="1"/>
          </p:cNvSpPr>
          <p:nvPr/>
        </p:nvSpPr>
        <p:spPr bwMode="auto">
          <a:xfrm>
            <a:off x="5136348" y="391475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8" name="Textfeld 3"/>
          <p:cNvSpPr txBox="1">
            <a:spLocks noChangeArrowheads="1"/>
          </p:cNvSpPr>
          <p:nvPr/>
        </p:nvSpPr>
        <p:spPr bwMode="auto">
          <a:xfrm>
            <a:off x="839616" y="1750997"/>
            <a:ext cx="1345609" cy="33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4010" tIns="72004" rIns="144010" bIns="7200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CleaningRobot</a:t>
            </a:r>
            <a:endParaRPr lang="en-US" altLang="de-DE" sz="1200" dirty="0"/>
          </a:p>
        </p:txBody>
      </p:sp>
      <p:sp>
        <p:nvSpPr>
          <p:cNvPr id="19" name="Rechteck 37"/>
          <p:cNvSpPr>
            <a:spLocks noChangeArrowheads="1"/>
          </p:cNvSpPr>
          <p:nvPr/>
        </p:nvSpPr>
        <p:spPr bwMode="auto">
          <a:xfrm>
            <a:off x="2540520" y="3802364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000" dirty="0" err="1" smtClean="0"/>
              <a:t>cs</a:t>
            </a:r>
            <a:endParaRPr lang="en-US" altLang="de-DE" sz="1000" dirty="0"/>
          </a:p>
        </p:txBody>
      </p:sp>
      <p:sp>
        <p:nvSpPr>
          <p:cNvPr id="20" name="Rechteck 311"/>
          <p:cNvSpPr>
            <a:spLocks noChangeArrowheads="1"/>
          </p:cNvSpPr>
          <p:nvPr/>
        </p:nvSpPr>
        <p:spPr bwMode="auto">
          <a:xfrm>
            <a:off x="934794" y="218755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21" name="Textfeld 312"/>
          <p:cNvSpPr txBox="1">
            <a:spLocks noChangeArrowheads="1"/>
          </p:cNvSpPr>
          <p:nvPr/>
        </p:nvSpPr>
        <p:spPr bwMode="auto">
          <a:xfrm>
            <a:off x="937969" y="2187559"/>
            <a:ext cx="780973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Garbage</a:t>
            </a:r>
            <a:br>
              <a:rPr lang="en-US" altLang="de-DE" sz="1200" dirty="0" smtClean="0"/>
            </a:br>
            <a:r>
              <a:rPr lang="en-US" altLang="de-DE" sz="1200" dirty="0" smtClean="0"/>
              <a:t>Detector</a:t>
            </a:r>
            <a:endParaRPr lang="en-US" altLang="de-DE" sz="1200" dirty="0"/>
          </a:p>
        </p:txBody>
      </p:sp>
      <p:sp>
        <p:nvSpPr>
          <p:cNvPr id="22" name="Rechteck 37"/>
          <p:cNvSpPr>
            <a:spLocks noChangeArrowheads="1"/>
          </p:cNvSpPr>
          <p:nvPr/>
        </p:nvSpPr>
        <p:spPr bwMode="auto">
          <a:xfrm>
            <a:off x="1766863" y="2428859"/>
            <a:ext cx="17780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3" name="Rechteck 37"/>
          <p:cNvSpPr>
            <a:spLocks noChangeArrowheads="1"/>
          </p:cNvSpPr>
          <p:nvPr/>
        </p:nvSpPr>
        <p:spPr bwMode="auto">
          <a:xfrm>
            <a:off x="2543695" y="2425684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5" name="Rechteck 37"/>
          <p:cNvSpPr>
            <a:spLocks noChangeArrowheads="1"/>
          </p:cNvSpPr>
          <p:nvPr/>
        </p:nvSpPr>
        <p:spPr bwMode="auto">
          <a:xfrm>
            <a:off x="4393188" y="3615059"/>
            <a:ext cx="179387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6" name="Rechteck 37"/>
          <p:cNvSpPr>
            <a:spLocks noChangeArrowheads="1"/>
          </p:cNvSpPr>
          <p:nvPr/>
        </p:nvSpPr>
        <p:spPr bwMode="auto">
          <a:xfrm>
            <a:off x="5136348" y="3613135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7" name="Rechteck 37"/>
          <p:cNvSpPr>
            <a:spLocks noChangeArrowheads="1"/>
          </p:cNvSpPr>
          <p:nvPr/>
        </p:nvSpPr>
        <p:spPr bwMode="auto">
          <a:xfrm>
            <a:off x="4393187" y="3316907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8" name="Rechteck 37"/>
          <p:cNvSpPr>
            <a:spLocks noChangeArrowheads="1"/>
          </p:cNvSpPr>
          <p:nvPr/>
        </p:nvSpPr>
        <p:spPr bwMode="auto">
          <a:xfrm>
            <a:off x="5136348" y="3313732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29" name="Gewinkelte Verbindung 28"/>
          <p:cNvCxnSpPr>
            <a:stCxn id="27" idx="3"/>
          </p:cNvCxnSpPr>
          <p:nvPr/>
        </p:nvCxnSpPr>
        <p:spPr>
          <a:xfrm flipV="1">
            <a:off x="4572575" y="3404220"/>
            <a:ext cx="564091" cy="0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34" idx="3"/>
            <a:endCxn id="35" idx="1"/>
          </p:cNvCxnSpPr>
          <p:nvPr/>
        </p:nvCxnSpPr>
        <p:spPr>
          <a:xfrm flipV="1">
            <a:off x="4572575" y="2452037"/>
            <a:ext cx="563773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4" idx="3"/>
            <a:endCxn id="17" idx="1"/>
          </p:cNvCxnSpPr>
          <p:nvPr/>
        </p:nvCxnSpPr>
        <p:spPr>
          <a:xfrm flipV="1">
            <a:off x="4572575" y="4005247"/>
            <a:ext cx="563773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41"/>
          <p:cNvSpPr>
            <a:spLocks noChangeArrowheads="1"/>
          </p:cNvSpPr>
          <p:nvPr/>
        </p:nvSpPr>
        <p:spPr bwMode="auto">
          <a:xfrm>
            <a:off x="5238266" y="2187559"/>
            <a:ext cx="2212974" cy="45751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33" name="Textfeld 42"/>
          <p:cNvSpPr txBox="1">
            <a:spLocks noChangeArrowheads="1"/>
          </p:cNvSpPr>
          <p:nvPr/>
        </p:nvSpPr>
        <p:spPr bwMode="auto">
          <a:xfrm>
            <a:off x="5292080" y="2197084"/>
            <a:ext cx="1814830" cy="6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Navigation</a:t>
            </a:r>
            <a:br>
              <a:rPr lang="en-US" altLang="de-DE" sz="1200" smtClean="0"/>
            </a:br>
            <a:r>
              <a:rPr lang="en-US" altLang="de-DE" sz="1200" dirty="0" err="1" smtClean="0"/>
              <a:t>nav</a:t>
            </a:r>
            <a:endParaRPr lang="en-US" altLang="de-DE" sz="12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34" name="Rechteck 37"/>
          <p:cNvSpPr>
            <a:spLocks noChangeArrowheads="1"/>
          </p:cNvSpPr>
          <p:nvPr/>
        </p:nvSpPr>
        <p:spPr bwMode="auto">
          <a:xfrm>
            <a:off x="4393187" y="2364724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35" name="Rechteck 37"/>
          <p:cNvSpPr>
            <a:spLocks noChangeArrowheads="1"/>
          </p:cNvSpPr>
          <p:nvPr/>
        </p:nvSpPr>
        <p:spPr bwMode="auto">
          <a:xfrm>
            <a:off x="5136348" y="236154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99" name="Gerade Verbindung mit Pfeil 98"/>
          <p:cNvCxnSpPr>
            <a:stCxn id="22" idx="3"/>
            <a:endCxn id="23" idx="1"/>
          </p:cNvCxnSpPr>
          <p:nvPr/>
        </p:nvCxnSpPr>
        <p:spPr>
          <a:xfrm flipV="1">
            <a:off x="1944663" y="2516172"/>
            <a:ext cx="59903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>
            <a:stCxn id="25" idx="3"/>
            <a:endCxn id="26" idx="1"/>
          </p:cNvCxnSpPr>
          <p:nvPr/>
        </p:nvCxnSpPr>
        <p:spPr>
          <a:xfrm flipV="1">
            <a:off x="4572575" y="3703623"/>
            <a:ext cx="56377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feld 103"/>
          <p:cNvSpPr txBox="1"/>
          <p:nvPr/>
        </p:nvSpPr>
        <p:spPr>
          <a:xfrm>
            <a:off x="1962430" y="3673368"/>
            <a:ext cx="579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</a:t>
            </a:r>
            <a:endParaRPr lang="en-US" sz="1100" dirty="0"/>
          </a:p>
        </p:txBody>
      </p:sp>
      <p:sp>
        <p:nvSpPr>
          <p:cNvPr id="105" name="Textfeld 104"/>
          <p:cNvSpPr txBox="1"/>
          <p:nvPr/>
        </p:nvSpPr>
        <p:spPr>
          <a:xfrm>
            <a:off x="1760244" y="2161200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Garbages</a:t>
            </a:r>
            <a:endParaRPr lang="en-US" sz="1100" dirty="0"/>
          </a:p>
        </p:txBody>
      </p:sp>
      <p:sp>
        <p:nvSpPr>
          <p:cNvPr id="108" name="Rechteck 311"/>
          <p:cNvSpPr>
            <a:spLocks noChangeArrowheads="1"/>
          </p:cNvSpPr>
          <p:nvPr/>
        </p:nvSpPr>
        <p:spPr bwMode="auto">
          <a:xfrm>
            <a:off x="6661960" y="2765653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09" name="Textfeld 312"/>
          <p:cNvSpPr txBox="1">
            <a:spLocks noChangeArrowheads="1"/>
          </p:cNvSpPr>
          <p:nvPr/>
        </p:nvSpPr>
        <p:spPr bwMode="auto">
          <a:xfrm>
            <a:off x="6665135" y="2765653"/>
            <a:ext cx="71204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Planner</a:t>
            </a:r>
            <a:br>
              <a:rPr lang="en-US" altLang="de-DE" sz="1200" smtClean="0"/>
            </a:br>
            <a:r>
              <a:rPr lang="en-US" altLang="de-DE" sz="1200" smtClean="0"/>
              <a:t> p </a:t>
            </a:r>
            <a:endParaRPr lang="en-US" altLang="de-DE" sz="1200" dirty="0"/>
          </a:p>
        </p:txBody>
      </p:sp>
      <p:sp>
        <p:nvSpPr>
          <p:cNvPr id="110" name="Rechteck 311"/>
          <p:cNvSpPr>
            <a:spLocks noChangeArrowheads="1"/>
          </p:cNvSpPr>
          <p:nvPr/>
        </p:nvSpPr>
        <p:spPr bwMode="auto">
          <a:xfrm>
            <a:off x="6660232" y="3503302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1" name="Textfeld 312"/>
          <p:cNvSpPr txBox="1">
            <a:spLocks noChangeArrowheads="1"/>
          </p:cNvSpPr>
          <p:nvPr/>
        </p:nvSpPr>
        <p:spPr bwMode="auto">
          <a:xfrm>
            <a:off x="6663407" y="3503302"/>
            <a:ext cx="69601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Gripper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 gr</a:t>
            </a:r>
            <a:endParaRPr lang="en-US" altLang="de-DE" sz="1200" dirty="0"/>
          </a:p>
        </p:txBody>
      </p:sp>
      <p:sp>
        <p:nvSpPr>
          <p:cNvPr id="112" name="Rechteck 311"/>
          <p:cNvSpPr>
            <a:spLocks noChangeArrowheads="1"/>
          </p:cNvSpPr>
          <p:nvPr/>
        </p:nvSpPr>
        <p:spPr bwMode="auto">
          <a:xfrm>
            <a:off x="5580112" y="2998874"/>
            <a:ext cx="720000" cy="11521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4" name="Rechteck 37"/>
          <p:cNvSpPr>
            <a:spLocks noChangeArrowheads="1"/>
          </p:cNvSpPr>
          <p:nvPr/>
        </p:nvSpPr>
        <p:spPr bwMode="auto">
          <a:xfrm>
            <a:off x="6569744" y="300815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5" name="Rechteck 37"/>
          <p:cNvSpPr>
            <a:spLocks noChangeArrowheads="1"/>
          </p:cNvSpPr>
          <p:nvPr/>
        </p:nvSpPr>
        <p:spPr bwMode="auto">
          <a:xfrm>
            <a:off x="6566030" y="3206718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6" name="Rechteck 37"/>
          <p:cNvSpPr>
            <a:spLocks noChangeArrowheads="1"/>
          </p:cNvSpPr>
          <p:nvPr/>
        </p:nvSpPr>
        <p:spPr bwMode="auto">
          <a:xfrm>
            <a:off x="6572569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7" name="Rechteck 37"/>
          <p:cNvSpPr>
            <a:spLocks noChangeArrowheads="1"/>
          </p:cNvSpPr>
          <p:nvPr/>
        </p:nvSpPr>
        <p:spPr bwMode="auto">
          <a:xfrm>
            <a:off x="6209522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8" name="Textfeld 312"/>
          <p:cNvSpPr txBox="1">
            <a:spLocks noChangeArrowheads="1"/>
          </p:cNvSpPr>
          <p:nvPr/>
        </p:nvSpPr>
        <p:spPr bwMode="auto">
          <a:xfrm>
            <a:off x="5583287" y="2998874"/>
            <a:ext cx="705632" cy="27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ArmCtrl</a:t>
            </a:r>
            <a:endParaRPr lang="en-US" altLang="de-DE" sz="1200" dirty="0"/>
          </a:p>
        </p:txBody>
      </p:sp>
      <p:sp>
        <p:nvSpPr>
          <p:cNvPr id="119" name="Rechteck 37"/>
          <p:cNvSpPr>
            <a:spLocks noChangeArrowheads="1"/>
          </p:cNvSpPr>
          <p:nvPr/>
        </p:nvSpPr>
        <p:spPr bwMode="auto">
          <a:xfrm>
            <a:off x="6206906" y="324994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0" name="Rechteck 37"/>
          <p:cNvSpPr>
            <a:spLocks noChangeArrowheads="1"/>
          </p:cNvSpPr>
          <p:nvPr/>
        </p:nvSpPr>
        <p:spPr bwMode="auto">
          <a:xfrm>
            <a:off x="6205808" y="347842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24" name="Gewinkelte Verbindung 123"/>
          <p:cNvCxnSpPr>
            <a:stCxn id="119" idx="3"/>
            <a:endCxn id="114" idx="1"/>
          </p:cNvCxnSpPr>
          <p:nvPr/>
        </p:nvCxnSpPr>
        <p:spPr>
          <a:xfrm flipV="1">
            <a:off x="6387881" y="3098639"/>
            <a:ext cx="181863" cy="241796"/>
          </a:xfrm>
          <a:prstGeom prst="bentConnector3">
            <a:avLst>
              <a:gd name="adj1" fmla="val 25419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winkelte Verbindung 127"/>
          <p:cNvCxnSpPr>
            <a:stCxn id="120" idx="3"/>
            <a:endCxn id="115" idx="1"/>
          </p:cNvCxnSpPr>
          <p:nvPr/>
        </p:nvCxnSpPr>
        <p:spPr>
          <a:xfrm flipV="1">
            <a:off x="6386783" y="3297206"/>
            <a:ext cx="179247" cy="27171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 Verbindung mit Pfeil 129"/>
          <p:cNvCxnSpPr>
            <a:stCxn id="117" idx="3"/>
            <a:endCxn id="116" idx="1"/>
          </p:cNvCxnSpPr>
          <p:nvPr/>
        </p:nvCxnSpPr>
        <p:spPr>
          <a:xfrm>
            <a:off x="6390497" y="3916499"/>
            <a:ext cx="18207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Rechteck 37"/>
          <p:cNvSpPr>
            <a:spLocks noChangeArrowheads="1"/>
          </p:cNvSpPr>
          <p:nvPr/>
        </p:nvSpPr>
        <p:spPr bwMode="auto">
          <a:xfrm>
            <a:off x="5486099" y="391212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2" name="Rechteck 37"/>
          <p:cNvSpPr>
            <a:spLocks noChangeArrowheads="1"/>
          </p:cNvSpPr>
          <p:nvPr/>
        </p:nvSpPr>
        <p:spPr bwMode="auto">
          <a:xfrm>
            <a:off x="5486099" y="361049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3" name="Rechteck 37"/>
          <p:cNvSpPr>
            <a:spLocks noChangeArrowheads="1"/>
          </p:cNvSpPr>
          <p:nvPr/>
        </p:nvSpPr>
        <p:spPr bwMode="auto">
          <a:xfrm>
            <a:off x="5486099" y="3311096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34" name="Gerade Verbindung mit Pfeil 133"/>
          <p:cNvCxnSpPr>
            <a:stCxn id="17" idx="3"/>
            <a:endCxn id="131" idx="1"/>
          </p:cNvCxnSpPr>
          <p:nvPr/>
        </p:nvCxnSpPr>
        <p:spPr>
          <a:xfrm flipV="1">
            <a:off x="5317323" y="4002611"/>
            <a:ext cx="1687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mit Pfeil 136"/>
          <p:cNvCxnSpPr>
            <a:stCxn id="26" idx="3"/>
            <a:endCxn id="132" idx="1"/>
          </p:cNvCxnSpPr>
          <p:nvPr/>
        </p:nvCxnSpPr>
        <p:spPr>
          <a:xfrm flipV="1">
            <a:off x="5317323" y="3700987"/>
            <a:ext cx="1687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Gerade Verbindung mit Pfeil 139"/>
          <p:cNvCxnSpPr>
            <a:stCxn id="28" idx="3"/>
            <a:endCxn id="133" idx="1"/>
          </p:cNvCxnSpPr>
          <p:nvPr/>
        </p:nvCxnSpPr>
        <p:spPr>
          <a:xfrm flipV="1">
            <a:off x="5317323" y="3401584"/>
            <a:ext cx="1687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AutoShape 40"/>
          <p:cNvSpPr>
            <a:spLocks noChangeArrowheads="1"/>
          </p:cNvSpPr>
          <p:nvPr/>
        </p:nvSpPr>
        <p:spPr bwMode="auto">
          <a:xfrm flipV="1">
            <a:off x="7009457" y="1802238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dirty="0" smtClean="0"/>
              <a:t>MA</a:t>
            </a:r>
            <a:endParaRPr lang="en-US" altLang="de-DE" sz="1100" dirty="0"/>
          </a:p>
        </p:txBody>
      </p:sp>
      <p:sp>
        <p:nvSpPr>
          <p:cNvPr id="193" name="Text Box 49"/>
          <p:cNvSpPr txBox="1">
            <a:spLocks noChangeArrowheads="1"/>
          </p:cNvSpPr>
          <p:nvPr/>
        </p:nvSpPr>
        <p:spPr bwMode="auto">
          <a:xfrm>
            <a:off x="6082739" y="4397637"/>
            <a:ext cx="1513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subcomponent gr</a:t>
            </a:r>
            <a:b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Gripper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97" name="Freihandform 196"/>
          <p:cNvSpPr/>
          <p:nvPr/>
        </p:nvSpPr>
        <p:spPr bwMode="auto">
          <a:xfrm>
            <a:off x="2033195" y="3948056"/>
            <a:ext cx="204412" cy="473337"/>
          </a:xfrm>
          <a:custGeom>
            <a:avLst/>
            <a:gdLst>
              <a:gd name="connsiteX0" fmla="*/ 0 w 204412"/>
              <a:gd name="connsiteY0" fmla="*/ 473337 h 473337"/>
              <a:gd name="connsiteX1" fmla="*/ 172123 w 204412"/>
              <a:gd name="connsiteY1" fmla="*/ 258184 h 473337"/>
              <a:gd name="connsiteX2" fmla="*/ 204396 w 204412"/>
              <a:gd name="connsiteY2" fmla="*/ 0 h 47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12" h="473337">
                <a:moveTo>
                  <a:pt x="0" y="473337"/>
                </a:moveTo>
                <a:cubicBezTo>
                  <a:pt x="69028" y="405205"/>
                  <a:pt x="138057" y="337073"/>
                  <a:pt x="172123" y="258184"/>
                </a:cubicBezTo>
                <a:cubicBezTo>
                  <a:pt x="206189" y="179295"/>
                  <a:pt x="204396" y="0"/>
                  <a:pt x="204396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uppierung 201"/>
          <p:cNvGrpSpPr/>
          <p:nvPr/>
        </p:nvGrpSpPr>
        <p:grpSpPr>
          <a:xfrm>
            <a:off x="2366682" y="421690"/>
            <a:ext cx="5229654" cy="1804619"/>
            <a:chOff x="2366682" y="421690"/>
            <a:chExt cx="5229654" cy="1804619"/>
          </a:xfrm>
        </p:grpSpPr>
        <p:grpSp>
          <p:nvGrpSpPr>
            <p:cNvPr id="192" name="Gruppierung 191"/>
            <p:cNvGrpSpPr/>
            <p:nvPr/>
          </p:nvGrpSpPr>
          <p:grpSpPr>
            <a:xfrm>
              <a:off x="2366682" y="421690"/>
              <a:ext cx="5229654" cy="1804619"/>
              <a:chOff x="2366682" y="421690"/>
              <a:chExt cx="5229654" cy="1804619"/>
            </a:xfrm>
          </p:grpSpPr>
          <p:sp>
            <p:nvSpPr>
              <p:cNvPr id="188" name="Rechteck 33"/>
              <p:cNvSpPr>
                <a:spLocks noChangeArrowheads="1"/>
              </p:cNvSpPr>
              <p:nvPr/>
            </p:nvSpPr>
            <p:spPr bwMode="auto">
              <a:xfrm>
                <a:off x="5081360" y="690747"/>
                <a:ext cx="2514976" cy="772728"/>
              </a:xfrm>
              <a:prstGeom prst="rect">
                <a:avLst/>
              </a:prstGeom>
              <a:ln>
                <a:solidFill>
                  <a:schemeClr val="bg2"/>
                </a:solidFill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endParaRPr lang="en-US" altLang="de-DE" sz="1800" dirty="0" smtClean="0"/>
              </a:p>
            </p:txBody>
          </p:sp>
          <p:grpSp>
            <p:nvGrpSpPr>
              <p:cNvPr id="187" name="Gruppierung 186"/>
              <p:cNvGrpSpPr/>
              <p:nvPr/>
            </p:nvGrpSpPr>
            <p:grpSpPr>
              <a:xfrm>
                <a:off x="2366682" y="764704"/>
                <a:ext cx="5160238" cy="1461605"/>
                <a:chOff x="2366682" y="764704"/>
                <a:chExt cx="5160238" cy="1461605"/>
              </a:xfrm>
            </p:grpSpPr>
            <p:grpSp>
              <p:nvGrpSpPr>
                <p:cNvPr id="172" name="Gruppierung 171"/>
                <p:cNvGrpSpPr/>
                <p:nvPr/>
              </p:nvGrpSpPr>
              <p:grpSpPr>
                <a:xfrm>
                  <a:off x="5179054" y="764704"/>
                  <a:ext cx="2347866" cy="597612"/>
                  <a:chOff x="5468293" y="5242428"/>
                  <a:chExt cx="2347866" cy="597612"/>
                </a:xfrm>
              </p:grpSpPr>
              <p:grpSp>
                <p:nvGrpSpPr>
                  <p:cNvPr id="173" name="Gruppieren 161"/>
                  <p:cNvGrpSpPr/>
                  <p:nvPr/>
                </p:nvGrpSpPr>
                <p:grpSpPr>
                  <a:xfrm>
                    <a:off x="5468293" y="5242428"/>
                    <a:ext cx="720000" cy="595132"/>
                    <a:chOff x="6318477" y="4058297"/>
                    <a:chExt cx="823827" cy="595132"/>
                  </a:xfrm>
                  <a:solidFill>
                    <a:schemeClr val="bg1"/>
                  </a:solidFill>
                </p:grpSpPr>
                <p:sp>
                  <p:nvSpPr>
                    <p:cNvPr id="182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69868"/>
                      <a:ext cx="823827" cy="58356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83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176029"/>
                      <a:ext cx="823827" cy="309620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84" name="Rechteck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58297"/>
                      <a:ext cx="823827" cy="27484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en-US" altLang="de-DE" sz="900" dirty="0" err="1" smtClean="0"/>
                        <a:t>Garbages</a:t>
                      </a:r>
                      <a:endParaRPr lang="en-US" altLang="de-DE" sz="900" dirty="0" smtClean="0"/>
                    </a:p>
                  </p:txBody>
                </p:sp>
              </p:grpSp>
              <p:grpSp>
                <p:nvGrpSpPr>
                  <p:cNvPr id="174" name="Gruppieren 161"/>
                  <p:cNvGrpSpPr/>
                  <p:nvPr/>
                </p:nvGrpSpPr>
                <p:grpSpPr>
                  <a:xfrm>
                    <a:off x="6281034" y="5242428"/>
                    <a:ext cx="720000" cy="595132"/>
                    <a:chOff x="6318477" y="4058297"/>
                    <a:chExt cx="823827" cy="595132"/>
                  </a:xfrm>
                  <a:solidFill>
                    <a:schemeClr val="bg1"/>
                  </a:solidFill>
                </p:grpSpPr>
                <p:sp>
                  <p:nvSpPr>
                    <p:cNvPr id="179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69868"/>
                      <a:ext cx="823827" cy="58356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80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176029"/>
                      <a:ext cx="823827" cy="309620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81" name="Rechteck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58297"/>
                      <a:ext cx="823827" cy="27484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en-US" altLang="de-DE" sz="900" smtClean="0"/>
                        <a:t>Pose</a:t>
                      </a:r>
                      <a:endParaRPr lang="en-US" altLang="de-DE" sz="900" dirty="0" smtClean="0"/>
                    </a:p>
                  </p:txBody>
                </p:sp>
              </p:grpSp>
              <p:grpSp>
                <p:nvGrpSpPr>
                  <p:cNvPr id="175" name="Gruppieren 161"/>
                  <p:cNvGrpSpPr/>
                  <p:nvPr/>
                </p:nvGrpSpPr>
                <p:grpSpPr>
                  <a:xfrm>
                    <a:off x="7096159" y="5244908"/>
                    <a:ext cx="720000" cy="595132"/>
                    <a:chOff x="6318477" y="4058297"/>
                    <a:chExt cx="823827" cy="595132"/>
                  </a:xfrm>
                  <a:solidFill>
                    <a:schemeClr val="bg1"/>
                  </a:solidFill>
                </p:grpSpPr>
                <p:sp>
                  <p:nvSpPr>
                    <p:cNvPr id="176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69868"/>
                      <a:ext cx="823827" cy="58356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77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176029"/>
                      <a:ext cx="823827" cy="309620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78" name="Rechteck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58297"/>
                      <a:ext cx="823827" cy="27484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en-US" altLang="de-DE" sz="900" dirty="0" err="1" smtClean="0"/>
                        <a:t>ArmPose</a:t>
                      </a:r>
                      <a:endParaRPr lang="en-US" altLang="de-DE" sz="900" dirty="0" smtClean="0"/>
                    </a:p>
                  </p:txBody>
                </p:sp>
              </p:grpSp>
            </p:grpSp>
            <p:sp>
              <p:nvSpPr>
                <p:cNvPr id="185" name="Freihandform 184"/>
                <p:cNvSpPr/>
                <p:nvPr/>
              </p:nvSpPr>
              <p:spPr bwMode="auto">
                <a:xfrm>
                  <a:off x="4969587" y="1247886"/>
                  <a:ext cx="1182384" cy="978423"/>
                </a:xfrm>
                <a:custGeom>
                  <a:avLst/>
                  <a:gdLst>
                    <a:gd name="connsiteX0" fmla="*/ 0 w 1484556"/>
                    <a:gd name="connsiteY0" fmla="*/ 903642 h 903642"/>
                    <a:gd name="connsiteX1" fmla="*/ 1043492 w 1484556"/>
                    <a:gd name="connsiteY1" fmla="*/ 516367 h 903642"/>
                    <a:gd name="connsiteX2" fmla="*/ 1484556 w 1484556"/>
                    <a:gd name="connsiteY2" fmla="*/ 0 h 90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84556" h="903642">
                      <a:moveTo>
                        <a:pt x="0" y="903642"/>
                      </a:moveTo>
                      <a:cubicBezTo>
                        <a:pt x="398033" y="785308"/>
                        <a:pt x="796066" y="666974"/>
                        <a:pt x="1043492" y="516367"/>
                      </a:cubicBezTo>
                      <a:cubicBezTo>
                        <a:pt x="1290918" y="365760"/>
                        <a:pt x="1484556" y="0"/>
                        <a:pt x="1484556" y="0"/>
                      </a:cubicBezTo>
                    </a:path>
                  </a:pathLst>
                </a:custGeom>
                <a:noFill/>
                <a:ln w="9525" cap="rnd" cmpd="sng" algn="ctr">
                  <a:solidFill>
                    <a:schemeClr val="tx1"/>
                  </a:solidFill>
                  <a:prstDash val="dash"/>
                  <a:round/>
                  <a:headEnd type="arrow" w="med" len="med"/>
                  <a:tailEnd type="arrow" w="med" len="med"/>
                </a:ln>
                <a:ex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Freihandform 185"/>
                <p:cNvSpPr/>
                <p:nvPr/>
              </p:nvSpPr>
              <p:spPr bwMode="auto">
                <a:xfrm>
                  <a:off x="2366682" y="1118795"/>
                  <a:ext cx="2904565" cy="1086523"/>
                </a:xfrm>
                <a:custGeom>
                  <a:avLst/>
                  <a:gdLst>
                    <a:gd name="connsiteX0" fmla="*/ 0 w 2904565"/>
                    <a:gd name="connsiteY0" fmla="*/ 1086523 h 1086523"/>
                    <a:gd name="connsiteX1" fmla="*/ 1667436 w 2904565"/>
                    <a:gd name="connsiteY1" fmla="*/ 311972 h 1086523"/>
                    <a:gd name="connsiteX2" fmla="*/ 2904565 w 2904565"/>
                    <a:gd name="connsiteY2" fmla="*/ 0 h 1086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4565" h="1086523">
                      <a:moveTo>
                        <a:pt x="0" y="1086523"/>
                      </a:moveTo>
                      <a:cubicBezTo>
                        <a:pt x="591671" y="789791"/>
                        <a:pt x="1183342" y="493059"/>
                        <a:pt x="1667436" y="311972"/>
                      </a:cubicBezTo>
                      <a:cubicBezTo>
                        <a:pt x="2151530" y="130885"/>
                        <a:pt x="2904565" y="0"/>
                        <a:pt x="2904565" y="0"/>
                      </a:cubicBezTo>
                    </a:path>
                  </a:pathLst>
                </a:custGeom>
                <a:noFill/>
                <a:ln w="9525" cap="rnd" cmpd="sng" algn="ctr">
                  <a:solidFill>
                    <a:schemeClr val="tx1"/>
                  </a:solidFill>
                  <a:prstDash val="dash"/>
                  <a:round/>
                  <a:headEnd type="arrow" w="med" len="med"/>
                  <a:tailEnd type="arrow" w="med" len="med"/>
                </a:ln>
                <a:ex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AutoShape 40"/>
              <p:cNvSpPr>
                <a:spLocks noChangeArrowheads="1"/>
              </p:cNvSpPr>
              <p:nvPr/>
            </p:nvSpPr>
            <p:spPr bwMode="auto">
              <a:xfrm flipV="1">
                <a:off x="7164336" y="421690"/>
                <a:ext cx="432000" cy="250082"/>
              </a:xfrm>
              <a:prstGeom prst="foldedCorner">
                <a:avLst>
                  <a:gd name="adj" fmla="val 27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1100" smtClean="0"/>
                  <a:t>CD</a:t>
                </a:r>
                <a:endParaRPr lang="en-US" altLang="de-DE" sz="1100"/>
              </a:p>
            </p:txBody>
          </p:sp>
        </p:grpSp>
        <p:grpSp>
          <p:nvGrpSpPr>
            <p:cNvPr id="201" name="Gruppierung 200"/>
            <p:cNvGrpSpPr/>
            <p:nvPr/>
          </p:nvGrpSpPr>
          <p:grpSpPr>
            <a:xfrm>
              <a:off x="3804518" y="1441525"/>
              <a:ext cx="2279650" cy="720762"/>
              <a:chOff x="3804518" y="1441525"/>
              <a:chExt cx="2279650" cy="720762"/>
            </a:xfrm>
          </p:grpSpPr>
          <p:sp>
            <p:nvSpPr>
              <p:cNvPr id="198" name="Text Box 49"/>
              <p:cNvSpPr txBox="1">
                <a:spLocks noChangeArrowheads="1"/>
              </p:cNvSpPr>
              <p:nvPr/>
            </p:nvSpPr>
            <p:spPr bwMode="auto">
              <a:xfrm>
                <a:off x="3804518" y="1484784"/>
                <a:ext cx="22796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de-DE" sz="1000" dirty="0" smtClean="0">
                    <a:solidFill>
                      <a:srgbClr val="0000CC"/>
                    </a:solidFill>
                    <a:latin typeface="Comic Sans MS" panose="030F0702030302020204" pitchFamily="66" charset="0"/>
                  </a:rPr>
                  <a:t>CD data types</a:t>
                </a:r>
                <a:endParaRPr lang="en-US" altLang="de-DE" sz="1000" dirty="0">
                  <a:solidFill>
                    <a:srgbClr val="0000CC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9" name="Freihandform 198"/>
              <p:cNvSpPr/>
              <p:nvPr/>
            </p:nvSpPr>
            <p:spPr bwMode="auto">
              <a:xfrm>
                <a:off x="5367532" y="1441525"/>
                <a:ext cx="301748" cy="182473"/>
              </a:xfrm>
              <a:custGeom>
                <a:avLst/>
                <a:gdLst>
                  <a:gd name="connsiteX0" fmla="*/ 0 w 451821"/>
                  <a:gd name="connsiteY0" fmla="*/ 172122 h 188684"/>
                  <a:gd name="connsiteX1" fmla="*/ 333487 w 451821"/>
                  <a:gd name="connsiteY1" fmla="*/ 172122 h 188684"/>
                  <a:gd name="connsiteX2" fmla="*/ 451821 w 451821"/>
                  <a:gd name="connsiteY2" fmla="*/ 0 h 1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1821" h="188684">
                    <a:moveTo>
                      <a:pt x="0" y="172122"/>
                    </a:moveTo>
                    <a:cubicBezTo>
                      <a:pt x="129092" y="186465"/>
                      <a:pt x="258184" y="200809"/>
                      <a:pt x="333487" y="172122"/>
                    </a:cubicBezTo>
                    <a:cubicBezTo>
                      <a:pt x="408790" y="143435"/>
                      <a:pt x="451821" y="0"/>
                      <a:pt x="451821" y="0"/>
                    </a:cubicBezTo>
                  </a:path>
                </a:pathLst>
              </a:custGeom>
              <a:noFill/>
              <a:ln w="9525" cap="rnd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arrow" w="med" len="med"/>
              </a:ln>
              <a:ex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ihandform 199"/>
              <p:cNvSpPr/>
              <p:nvPr/>
            </p:nvSpPr>
            <p:spPr bwMode="auto">
              <a:xfrm>
                <a:off x="4655373" y="1713259"/>
                <a:ext cx="45719" cy="449028"/>
              </a:xfrm>
              <a:custGeom>
                <a:avLst/>
                <a:gdLst>
                  <a:gd name="connsiteX0" fmla="*/ 1851 w 303065"/>
                  <a:gd name="connsiteY0" fmla="*/ 0 h 473336"/>
                  <a:gd name="connsiteX1" fmla="*/ 44881 w 303065"/>
                  <a:gd name="connsiteY1" fmla="*/ 258183 h 473336"/>
                  <a:gd name="connsiteX2" fmla="*/ 303065 w 303065"/>
                  <a:gd name="connsiteY2" fmla="*/ 473336 h 47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065" h="473336">
                    <a:moveTo>
                      <a:pt x="1851" y="0"/>
                    </a:moveTo>
                    <a:cubicBezTo>
                      <a:pt x="-1735" y="89647"/>
                      <a:pt x="-5321" y="179294"/>
                      <a:pt x="44881" y="258183"/>
                    </a:cubicBezTo>
                    <a:cubicBezTo>
                      <a:pt x="95083" y="337072"/>
                      <a:pt x="303065" y="473336"/>
                      <a:pt x="303065" y="473336"/>
                    </a:cubicBezTo>
                  </a:path>
                </a:pathLst>
              </a:custGeom>
              <a:noFill/>
              <a:ln w="9525" cap="rnd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arrow" w="med" len="med"/>
              </a:ln>
              <a:ex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3" name="Text Box 49"/>
          <p:cNvSpPr txBox="1">
            <a:spLocks noChangeArrowheads="1"/>
          </p:cNvSpPr>
          <p:nvPr/>
        </p:nvSpPr>
        <p:spPr bwMode="auto">
          <a:xfrm>
            <a:off x="899592" y="1340768"/>
            <a:ext cx="1127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composed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component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205" name="Freihandform 204"/>
          <p:cNvSpPr/>
          <p:nvPr/>
        </p:nvSpPr>
        <p:spPr bwMode="auto">
          <a:xfrm>
            <a:off x="1818042" y="1592073"/>
            <a:ext cx="285627" cy="279758"/>
          </a:xfrm>
          <a:custGeom>
            <a:avLst/>
            <a:gdLst>
              <a:gd name="connsiteX0" fmla="*/ 0 w 285627"/>
              <a:gd name="connsiteY0" fmla="*/ 32332 h 279758"/>
              <a:gd name="connsiteX1" fmla="*/ 268942 w 285627"/>
              <a:gd name="connsiteY1" fmla="*/ 21574 h 279758"/>
              <a:gd name="connsiteX2" fmla="*/ 258184 w 285627"/>
              <a:gd name="connsiteY2" fmla="*/ 279758 h 27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627" h="279758">
                <a:moveTo>
                  <a:pt x="0" y="32332"/>
                </a:moveTo>
                <a:cubicBezTo>
                  <a:pt x="112955" y="6334"/>
                  <a:pt x="225911" y="-19664"/>
                  <a:pt x="268942" y="21574"/>
                </a:cubicBezTo>
                <a:cubicBezTo>
                  <a:pt x="311973" y="62812"/>
                  <a:pt x="258184" y="279758"/>
                  <a:pt x="258184" y="279758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ihandform 205"/>
          <p:cNvSpPr/>
          <p:nvPr/>
        </p:nvSpPr>
        <p:spPr bwMode="auto">
          <a:xfrm>
            <a:off x="6829601" y="4012602"/>
            <a:ext cx="76808" cy="430306"/>
          </a:xfrm>
          <a:custGeom>
            <a:avLst/>
            <a:gdLst>
              <a:gd name="connsiteX0" fmla="*/ 33778 w 76808"/>
              <a:gd name="connsiteY0" fmla="*/ 430306 h 430306"/>
              <a:gd name="connsiteX1" fmla="*/ 1505 w 76808"/>
              <a:gd name="connsiteY1" fmla="*/ 279699 h 430306"/>
              <a:gd name="connsiteX2" fmla="*/ 76808 w 76808"/>
              <a:gd name="connsiteY2" fmla="*/ 0 h 43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08" h="430306">
                <a:moveTo>
                  <a:pt x="33778" y="430306"/>
                </a:moveTo>
                <a:cubicBezTo>
                  <a:pt x="14055" y="390861"/>
                  <a:pt x="-5667" y="351417"/>
                  <a:pt x="1505" y="279699"/>
                </a:cubicBezTo>
                <a:cubicBezTo>
                  <a:pt x="8677" y="207981"/>
                  <a:pt x="76808" y="0"/>
                  <a:pt x="76808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 Box 49"/>
          <p:cNvSpPr txBox="1">
            <a:spLocks noChangeArrowheads="1"/>
          </p:cNvSpPr>
          <p:nvPr/>
        </p:nvSpPr>
        <p:spPr bwMode="auto">
          <a:xfrm>
            <a:off x="5580112" y="1484784"/>
            <a:ext cx="2279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subcomponent injection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208" name="Freihandform 207"/>
          <p:cNvSpPr/>
          <p:nvPr/>
        </p:nvSpPr>
        <p:spPr bwMode="auto">
          <a:xfrm>
            <a:off x="6174889" y="1699708"/>
            <a:ext cx="365760" cy="1086523"/>
          </a:xfrm>
          <a:custGeom>
            <a:avLst/>
            <a:gdLst>
              <a:gd name="connsiteX0" fmla="*/ 365760 w 365760"/>
              <a:gd name="connsiteY0" fmla="*/ 0 h 1086523"/>
              <a:gd name="connsiteX1" fmla="*/ 290457 w 365760"/>
              <a:gd name="connsiteY1" fmla="*/ 548640 h 1086523"/>
              <a:gd name="connsiteX2" fmla="*/ 0 w 365760"/>
              <a:gd name="connsiteY2" fmla="*/ 1086523 h 108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1086523">
                <a:moveTo>
                  <a:pt x="365760" y="0"/>
                </a:moveTo>
                <a:cubicBezTo>
                  <a:pt x="358588" y="183776"/>
                  <a:pt x="351417" y="367553"/>
                  <a:pt x="290457" y="548640"/>
                </a:cubicBezTo>
                <a:cubicBezTo>
                  <a:pt x="229497" y="729727"/>
                  <a:pt x="0" y="1086523"/>
                  <a:pt x="0" y="1086523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 Box 49"/>
          <p:cNvSpPr txBox="1">
            <a:spLocks noChangeArrowheads="1"/>
          </p:cNvSpPr>
          <p:nvPr/>
        </p:nvSpPr>
        <p:spPr bwMode="auto">
          <a:xfrm>
            <a:off x="2257594" y="1344536"/>
            <a:ext cx="1127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generic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data type parameter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210" name="Freihandform 209"/>
          <p:cNvSpPr/>
          <p:nvPr/>
        </p:nvSpPr>
        <p:spPr bwMode="auto">
          <a:xfrm>
            <a:off x="3313355" y="1688951"/>
            <a:ext cx="645459" cy="527124"/>
          </a:xfrm>
          <a:custGeom>
            <a:avLst/>
            <a:gdLst>
              <a:gd name="connsiteX0" fmla="*/ 0 w 645459"/>
              <a:gd name="connsiteY0" fmla="*/ 0 h 527124"/>
              <a:gd name="connsiteX1" fmla="*/ 311972 w 645459"/>
              <a:gd name="connsiteY1" fmla="*/ 129091 h 527124"/>
              <a:gd name="connsiteX2" fmla="*/ 645459 w 645459"/>
              <a:gd name="connsiteY2" fmla="*/ 527124 h 52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459" h="527124">
                <a:moveTo>
                  <a:pt x="0" y="0"/>
                </a:moveTo>
                <a:cubicBezTo>
                  <a:pt x="102198" y="20618"/>
                  <a:pt x="204396" y="41237"/>
                  <a:pt x="311972" y="129091"/>
                </a:cubicBezTo>
                <a:cubicBezTo>
                  <a:pt x="419549" y="216945"/>
                  <a:pt x="645459" y="527124"/>
                  <a:pt x="645459" y="527124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2" name="Gruppierung 211"/>
          <p:cNvGrpSpPr/>
          <p:nvPr/>
        </p:nvGrpSpPr>
        <p:grpSpPr>
          <a:xfrm>
            <a:off x="2837680" y="2993918"/>
            <a:ext cx="1477083" cy="1425408"/>
            <a:chOff x="2837680" y="2993918"/>
            <a:chExt cx="1477083" cy="1425408"/>
          </a:xfrm>
        </p:grpSpPr>
        <p:grpSp>
          <p:nvGrpSpPr>
            <p:cNvPr id="52" name="Gruppieren 217"/>
            <p:cNvGrpSpPr/>
            <p:nvPr/>
          </p:nvGrpSpPr>
          <p:grpSpPr>
            <a:xfrm>
              <a:off x="2915816" y="3097304"/>
              <a:ext cx="1174822" cy="564155"/>
              <a:chOff x="1606378" y="5428943"/>
              <a:chExt cx="2273771" cy="1091875"/>
            </a:xfrm>
          </p:grpSpPr>
          <p:sp>
            <p:nvSpPr>
              <p:cNvPr id="82" name="Abgerundetes Rechteck 81"/>
              <p:cNvSpPr/>
              <p:nvPr/>
            </p:nvSpPr>
            <p:spPr bwMode="auto">
              <a:xfrm>
                <a:off x="2716560" y="6160818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83" name="Ellipse 248"/>
              <p:cNvSpPr/>
              <p:nvPr/>
            </p:nvSpPr>
            <p:spPr bwMode="auto">
              <a:xfrm>
                <a:off x="1606378" y="5896943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84" name="Abgerundetes Rechteck 83"/>
              <p:cNvSpPr/>
              <p:nvPr/>
            </p:nvSpPr>
            <p:spPr bwMode="auto">
              <a:xfrm>
                <a:off x="2716560" y="542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85" name="Abgerundetes Rechteck 84"/>
              <p:cNvSpPr/>
              <p:nvPr/>
            </p:nvSpPr>
            <p:spPr bwMode="auto">
              <a:xfrm>
                <a:off x="3376149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cxnSp>
            <p:nvCxnSpPr>
              <p:cNvPr id="86" name="Gewinkelte Verbindung 85"/>
              <p:cNvCxnSpPr/>
              <p:nvPr/>
            </p:nvCxnSpPr>
            <p:spPr>
              <a:xfrm>
                <a:off x="3220560" y="5608943"/>
                <a:ext cx="407589" cy="180000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winkelte Verbindung 86"/>
              <p:cNvCxnSpPr/>
              <p:nvPr/>
            </p:nvCxnSpPr>
            <p:spPr>
              <a:xfrm rot="5400000">
                <a:off x="3328418" y="6041086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/>
              <p:cNvCxnSpPr/>
              <p:nvPr/>
            </p:nvCxnSpPr>
            <p:spPr>
              <a:xfrm flipV="1">
                <a:off x="2968560" y="5788943"/>
                <a:ext cx="0" cy="37187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winkelte Verbindung 88"/>
              <p:cNvCxnSpPr/>
              <p:nvPr/>
            </p:nvCxnSpPr>
            <p:spPr>
              <a:xfrm rot="5400000" flipH="1" flipV="1">
                <a:off x="3076417" y="5861087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winkelte Verbindung 89"/>
              <p:cNvCxnSpPr/>
              <p:nvPr/>
            </p:nvCxnSpPr>
            <p:spPr>
              <a:xfrm rot="5400000" flipH="1" flipV="1">
                <a:off x="2411791" y="5484175"/>
                <a:ext cx="180000" cy="429537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winkelte Verbindung 90"/>
              <p:cNvCxnSpPr/>
              <p:nvPr/>
            </p:nvCxnSpPr>
            <p:spPr>
              <a:xfrm>
                <a:off x="2116496" y="6148943"/>
                <a:ext cx="170527" cy="12700"/>
              </a:xfrm>
              <a:prstGeom prst="bentConnector4">
                <a:avLst>
                  <a:gd name="adj1" fmla="val -6927"/>
                  <a:gd name="adj2" fmla="val 1740000"/>
                </a:avLst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/>
              <p:cNvCxnSpPr/>
              <p:nvPr/>
            </p:nvCxnSpPr>
            <p:spPr>
              <a:xfrm>
                <a:off x="1750378" y="5968943"/>
                <a:ext cx="28464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Abgerundetes Rechteck 92"/>
              <p:cNvSpPr/>
              <p:nvPr/>
            </p:nvSpPr>
            <p:spPr bwMode="auto">
              <a:xfrm>
                <a:off x="2035023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000" dirty="0"/>
              </a:p>
            </p:txBody>
          </p:sp>
        </p:grpSp>
        <p:sp>
          <p:nvSpPr>
            <p:cNvPr id="51" name="Freihandform 50"/>
            <p:cNvSpPr/>
            <p:nvPr/>
          </p:nvSpPr>
          <p:spPr bwMode="auto">
            <a:xfrm>
              <a:off x="3697853" y="3998221"/>
              <a:ext cx="74322" cy="421105"/>
            </a:xfrm>
            <a:custGeom>
              <a:avLst/>
              <a:gdLst>
                <a:gd name="connsiteX0" fmla="*/ 0 w 74322"/>
                <a:gd name="connsiteY0" fmla="*/ 421105 h 421105"/>
                <a:gd name="connsiteX1" fmla="*/ 72189 w 74322"/>
                <a:gd name="connsiteY1" fmla="*/ 252663 h 421105"/>
                <a:gd name="connsiteX2" fmla="*/ 48126 w 74322"/>
                <a:gd name="connsiteY2" fmla="*/ 0 h 4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22" h="421105">
                  <a:moveTo>
                    <a:pt x="0" y="421105"/>
                  </a:moveTo>
                  <a:cubicBezTo>
                    <a:pt x="32084" y="371976"/>
                    <a:pt x="64168" y="322847"/>
                    <a:pt x="72189" y="252663"/>
                  </a:cubicBezTo>
                  <a:cubicBezTo>
                    <a:pt x="80210" y="182479"/>
                    <a:pt x="64168" y="91239"/>
                    <a:pt x="48126" y="0"/>
                  </a:cubicBezTo>
                </a:path>
              </a:pathLst>
            </a:custGeom>
            <a:noFill/>
            <a:ln w="9525" cap="rnd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 w="med" len="med"/>
            </a:ln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Rechteck 33"/>
            <p:cNvSpPr>
              <a:spLocks noChangeArrowheads="1"/>
            </p:cNvSpPr>
            <p:nvPr/>
          </p:nvSpPr>
          <p:spPr bwMode="auto">
            <a:xfrm>
              <a:off x="2837680" y="2993918"/>
              <a:ext cx="1477083" cy="808445"/>
            </a:xfrm>
            <a:prstGeom prst="rect">
              <a:avLst/>
            </a:prstGeom>
            <a:noFill/>
            <a:ln>
              <a:solidFill>
                <a:schemeClr val="bg2"/>
              </a:solidFill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en-US" altLang="de-DE" sz="1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213" name="Textfeld 212"/>
          <p:cNvSpPr txBox="1"/>
          <p:nvPr/>
        </p:nvSpPr>
        <p:spPr>
          <a:xfrm>
            <a:off x="4355976" y="3097304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ArmPose</a:t>
            </a:r>
            <a:endParaRPr lang="en-US" sz="1100" dirty="0"/>
          </a:p>
        </p:txBody>
      </p:sp>
      <p:sp>
        <p:nvSpPr>
          <p:cNvPr id="214" name="Textfeld 213"/>
          <p:cNvSpPr txBox="1"/>
          <p:nvPr/>
        </p:nvSpPr>
        <p:spPr>
          <a:xfrm>
            <a:off x="4365799" y="2204864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Pose</a:t>
            </a:r>
            <a:endParaRPr lang="en-US" sz="1100" dirty="0"/>
          </a:p>
        </p:txBody>
      </p:sp>
      <p:sp>
        <p:nvSpPr>
          <p:cNvPr id="215" name="Textfeld 214"/>
          <p:cNvSpPr txBox="1"/>
          <p:nvPr/>
        </p:nvSpPr>
        <p:spPr>
          <a:xfrm>
            <a:off x="4355976" y="3457344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Int</a:t>
            </a:r>
            <a:endParaRPr lang="en-US" sz="1100" dirty="0"/>
          </a:p>
        </p:txBody>
      </p:sp>
      <p:sp>
        <p:nvSpPr>
          <p:cNvPr id="216" name="Textfeld 215"/>
          <p:cNvSpPr txBox="1"/>
          <p:nvPr/>
        </p:nvSpPr>
        <p:spPr>
          <a:xfrm>
            <a:off x="4355976" y="3790962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Bool</a:t>
            </a:r>
            <a:endParaRPr lang="en-US" sz="1100" dirty="0"/>
          </a:p>
        </p:txBody>
      </p:sp>
      <p:sp>
        <p:nvSpPr>
          <p:cNvPr id="121" name="Text Box 49"/>
          <p:cNvSpPr txBox="1">
            <a:spLocks noChangeArrowheads="1"/>
          </p:cNvSpPr>
          <p:nvPr/>
        </p:nvSpPr>
        <p:spPr bwMode="auto">
          <a:xfrm>
            <a:off x="708174" y="4397042"/>
            <a:ext cx="256768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>
                <a:solidFill>
                  <a:srgbClr val="0000CC"/>
                </a:solidFill>
                <a:latin typeface="Comic Sans MS" panose="030F0702030302020204" pitchFamily="66" charset="0"/>
              </a:rPr>
              <a:t>u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nidirectional connector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/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between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ports s and </a:t>
            </a:r>
            <a:r>
              <a:rPr lang="en-US" altLang="de-DE" sz="1000" dirty="0" err="1" smtClean="0">
                <a:solidFill>
                  <a:srgbClr val="0000CC"/>
                </a:solidFill>
                <a:latin typeface="Comic Sans MS" panose="030F0702030302020204" pitchFamily="66" charset="0"/>
              </a:rPr>
              <a:t>cs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/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Boolean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22" name="Text Box 49"/>
          <p:cNvSpPr txBox="1">
            <a:spLocks noChangeArrowheads="1"/>
          </p:cNvSpPr>
          <p:nvPr/>
        </p:nvSpPr>
        <p:spPr bwMode="auto">
          <a:xfrm>
            <a:off x="2652390" y="4397042"/>
            <a:ext cx="22796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atomic component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/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with embedded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port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/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automaton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model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23" name="AutoShape 40"/>
          <p:cNvSpPr>
            <a:spLocks noChangeArrowheads="1"/>
          </p:cNvSpPr>
          <p:nvPr/>
        </p:nvSpPr>
        <p:spPr bwMode="auto">
          <a:xfrm flipV="1">
            <a:off x="3879491" y="2662991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dirty="0" smtClean="0"/>
              <a:t>FSM</a:t>
            </a:r>
            <a:endParaRPr lang="en-US" altLang="de-DE" sz="1100" dirty="0"/>
          </a:p>
        </p:txBody>
      </p:sp>
    </p:spTree>
    <p:extLst>
      <p:ext uri="{BB962C8B-B14F-4D97-AF65-F5344CB8AC3E}">
        <p14:creationId xmlns:p14="http://schemas.microsoft.com/office/powerpoint/2010/main" val="3922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XMontiArc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1"/>
            <a:ext cx="8424936" cy="46915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MontiArc variant for operational execution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Built on top of </a:t>
            </a:r>
            <a:r>
              <a:rPr lang="en-US" b="1" dirty="0" smtClean="0"/>
              <a:t>GEMOC Studio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Ecore metamodel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OCL static semantics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Kermeta dynamic semantics</a:t>
            </a:r>
            <a:endParaRPr lang="en-US" dirty="0" smtClean="0"/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Sirius graphical representation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Uses </a:t>
            </a:r>
            <a:r>
              <a:rPr lang="en-US" b="1" dirty="0" smtClean="0"/>
              <a:t>fixed data types </a:t>
            </a:r>
            <a:r>
              <a:rPr lang="en-US" dirty="0" smtClean="0"/>
              <a:t>(</a:t>
            </a:r>
            <a:r>
              <a:rPr lang="en-US" dirty="0" err="1" smtClean="0"/>
              <a:t>boolean</a:t>
            </a:r>
            <a:r>
              <a:rPr lang="en-US" dirty="0" smtClean="0"/>
              <a:t>, number, string)</a:t>
            </a:r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Does not support parametrization, generics, or injection (yet)</a:t>
            </a:r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Includes FSM </a:t>
            </a:r>
            <a:r>
              <a:rPr lang="en-US" b="1" dirty="0" smtClean="0"/>
              <a:t>language for </a:t>
            </a:r>
            <a:r>
              <a:rPr lang="en-US" b="1" dirty="0" smtClean="0"/>
              <a:t>component behavior modeling</a:t>
            </a:r>
            <a:endParaRPr lang="en-US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467544" y="5888305"/>
            <a:ext cx="867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github.com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awortmann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xmontiarc</a:t>
            </a:r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539552" y="5888305"/>
            <a:ext cx="5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45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s-media-cache-ak0.pinimg.com/736x/54/e0/c5/54e0c56795a8601f791138acc75946b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2" r="31919"/>
          <a:stretch/>
        </p:blipFill>
        <p:spPr bwMode="auto">
          <a:xfrm>
            <a:off x="7027830" y="908720"/>
            <a:ext cx="2116169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XMontiArc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7" name="Rechteck 41"/>
          <p:cNvSpPr>
            <a:spLocks noChangeArrowheads="1"/>
          </p:cNvSpPr>
          <p:nvPr/>
        </p:nvSpPr>
        <p:spPr bwMode="auto">
          <a:xfrm>
            <a:off x="827584" y="1744647"/>
            <a:ext cx="6702398" cy="26447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wrap="none" lIns="144010" tIns="72004" rIns="144010" bIns="72004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8" name="Rechteck 314"/>
          <p:cNvSpPr>
            <a:spLocks noChangeArrowheads="1"/>
          </p:cNvSpPr>
          <p:nvPr/>
        </p:nvSpPr>
        <p:spPr bwMode="auto">
          <a:xfrm>
            <a:off x="939556" y="357058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9" name="Textfeld 315"/>
          <p:cNvSpPr txBox="1">
            <a:spLocks noChangeArrowheads="1"/>
          </p:cNvSpPr>
          <p:nvPr/>
        </p:nvSpPr>
        <p:spPr bwMode="auto">
          <a:xfrm>
            <a:off x="942731" y="3570589"/>
            <a:ext cx="848299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Container</a:t>
            </a:r>
            <a:br>
              <a:rPr lang="en-US" altLang="de-DE" sz="1200" dirty="0" smtClean="0"/>
            </a:br>
            <a:r>
              <a:rPr lang="en-US" altLang="de-DE" sz="1200" dirty="0" smtClean="0"/>
              <a:t>Checker</a:t>
            </a:r>
            <a:endParaRPr lang="en-US" altLang="de-DE" sz="1200" dirty="0"/>
          </a:p>
        </p:txBody>
      </p:sp>
      <p:sp>
        <p:nvSpPr>
          <p:cNvPr id="10" name="Rechteck 37"/>
          <p:cNvSpPr>
            <a:spLocks noChangeArrowheads="1"/>
          </p:cNvSpPr>
          <p:nvPr/>
        </p:nvSpPr>
        <p:spPr bwMode="auto">
          <a:xfrm>
            <a:off x="1763688" y="3803952"/>
            <a:ext cx="179387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/>
              <a:t>s</a:t>
            </a:r>
            <a:endParaRPr lang="en-US" altLang="de-DE" sz="1000" dirty="0"/>
          </a:p>
        </p:txBody>
      </p:sp>
      <p:cxnSp>
        <p:nvCxnSpPr>
          <p:cNvPr id="11" name="Gewinkelte Verbindung 10"/>
          <p:cNvCxnSpPr>
            <a:stCxn id="10" idx="3"/>
            <a:endCxn id="19" idx="1"/>
          </p:cNvCxnSpPr>
          <p:nvPr/>
        </p:nvCxnSpPr>
        <p:spPr>
          <a:xfrm flipV="1">
            <a:off x="1943075" y="3892852"/>
            <a:ext cx="597445" cy="0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325"/>
          <p:cNvSpPr>
            <a:spLocks noChangeArrowheads="1"/>
          </p:cNvSpPr>
          <p:nvPr/>
        </p:nvSpPr>
        <p:spPr bwMode="auto">
          <a:xfrm>
            <a:off x="2643768" y="2187559"/>
            <a:ext cx="1838638" cy="20335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3" name="Textfeld 326"/>
          <p:cNvSpPr txBox="1">
            <a:spLocks noChangeArrowheads="1"/>
          </p:cNvSpPr>
          <p:nvPr/>
        </p:nvSpPr>
        <p:spPr bwMode="auto">
          <a:xfrm>
            <a:off x="2724670" y="2195497"/>
            <a:ext cx="1274698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ActionController</a:t>
            </a:r>
            <a:r>
              <a:rPr lang="en-US" altLang="de-DE" sz="1200" dirty="0" smtClean="0"/>
              <a:t/>
            </a:r>
            <a:br>
              <a:rPr lang="en-US" altLang="de-DE" sz="1200" dirty="0" smtClean="0"/>
            </a:br>
            <a:r>
              <a:rPr lang="en-US" altLang="de-DE" sz="1200" dirty="0" smtClean="0"/>
              <a:t>ctrl</a:t>
            </a:r>
            <a:endParaRPr lang="en-US" altLang="de-DE" sz="1200" dirty="0"/>
          </a:p>
        </p:txBody>
      </p:sp>
      <p:sp>
        <p:nvSpPr>
          <p:cNvPr id="14" name="Rechteck 37"/>
          <p:cNvSpPr>
            <a:spLocks noChangeArrowheads="1"/>
          </p:cNvSpPr>
          <p:nvPr/>
        </p:nvSpPr>
        <p:spPr bwMode="auto">
          <a:xfrm>
            <a:off x="4383326" y="3917617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5" name="Rechteck 41"/>
          <p:cNvSpPr>
            <a:spLocks noChangeArrowheads="1"/>
          </p:cNvSpPr>
          <p:nvPr/>
        </p:nvSpPr>
        <p:spPr bwMode="auto">
          <a:xfrm>
            <a:off x="5241441" y="2693972"/>
            <a:ext cx="2212974" cy="15287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6" name="Textfeld 42"/>
          <p:cNvSpPr txBox="1">
            <a:spLocks noChangeArrowheads="1"/>
          </p:cNvSpPr>
          <p:nvPr/>
        </p:nvSpPr>
        <p:spPr bwMode="auto">
          <a:xfrm>
            <a:off x="5292080" y="2700004"/>
            <a:ext cx="167767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Arm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17" name="Rechteck 37"/>
          <p:cNvSpPr>
            <a:spLocks noChangeArrowheads="1"/>
          </p:cNvSpPr>
          <p:nvPr/>
        </p:nvSpPr>
        <p:spPr bwMode="auto">
          <a:xfrm>
            <a:off x="5127409" y="391475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8" name="Textfeld 3"/>
          <p:cNvSpPr txBox="1">
            <a:spLocks noChangeArrowheads="1"/>
          </p:cNvSpPr>
          <p:nvPr/>
        </p:nvSpPr>
        <p:spPr bwMode="auto">
          <a:xfrm>
            <a:off x="839616" y="1750997"/>
            <a:ext cx="1345609" cy="33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4010" tIns="72004" rIns="144010" bIns="7200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CleaningRobot</a:t>
            </a:r>
            <a:endParaRPr lang="en-US" altLang="de-DE" sz="1200" dirty="0"/>
          </a:p>
        </p:txBody>
      </p:sp>
      <p:sp>
        <p:nvSpPr>
          <p:cNvPr id="19" name="Rechteck 37"/>
          <p:cNvSpPr>
            <a:spLocks noChangeArrowheads="1"/>
          </p:cNvSpPr>
          <p:nvPr/>
        </p:nvSpPr>
        <p:spPr bwMode="auto">
          <a:xfrm>
            <a:off x="2540520" y="3802364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000" dirty="0" err="1" smtClean="0"/>
              <a:t>cs</a:t>
            </a:r>
            <a:endParaRPr lang="en-US" altLang="de-DE" sz="1000" dirty="0"/>
          </a:p>
        </p:txBody>
      </p:sp>
      <p:sp>
        <p:nvSpPr>
          <p:cNvPr id="20" name="Rechteck 311"/>
          <p:cNvSpPr>
            <a:spLocks noChangeArrowheads="1"/>
          </p:cNvSpPr>
          <p:nvPr/>
        </p:nvSpPr>
        <p:spPr bwMode="auto">
          <a:xfrm>
            <a:off x="934794" y="218755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21" name="Textfeld 312"/>
          <p:cNvSpPr txBox="1">
            <a:spLocks noChangeArrowheads="1"/>
          </p:cNvSpPr>
          <p:nvPr/>
        </p:nvSpPr>
        <p:spPr bwMode="auto">
          <a:xfrm>
            <a:off x="937969" y="2187559"/>
            <a:ext cx="780973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Garbage</a:t>
            </a:r>
            <a:br>
              <a:rPr lang="en-US" altLang="de-DE" sz="1200" dirty="0" smtClean="0"/>
            </a:br>
            <a:r>
              <a:rPr lang="en-US" altLang="de-DE" sz="1200" dirty="0" smtClean="0"/>
              <a:t>Detector</a:t>
            </a:r>
            <a:endParaRPr lang="en-US" altLang="de-DE" sz="1200" dirty="0"/>
          </a:p>
        </p:txBody>
      </p:sp>
      <p:sp>
        <p:nvSpPr>
          <p:cNvPr id="25" name="Rechteck 37"/>
          <p:cNvSpPr>
            <a:spLocks noChangeArrowheads="1"/>
          </p:cNvSpPr>
          <p:nvPr/>
        </p:nvSpPr>
        <p:spPr bwMode="auto">
          <a:xfrm>
            <a:off x="4383327" y="3648447"/>
            <a:ext cx="179387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6" name="Rechteck 37"/>
          <p:cNvSpPr>
            <a:spLocks noChangeArrowheads="1"/>
          </p:cNvSpPr>
          <p:nvPr/>
        </p:nvSpPr>
        <p:spPr bwMode="auto">
          <a:xfrm>
            <a:off x="5127409" y="364652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30" name="Gerade Verbindung mit Pfeil 29"/>
          <p:cNvCxnSpPr>
            <a:stCxn id="34" idx="3"/>
            <a:endCxn id="35" idx="1"/>
          </p:cNvCxnSpPr>
          <p:nvPr/>
        </p:nvCxnSpPr>
        <p:spPr>
          <a:xfrm flipV="1">
            <a:off x="4575076" y="2315179"/>
            <a:ext cx="562195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4" idx="3"/>
            <a:endCxn id="17" idx="1"/>
          </p:cNvCxnSpPr>
          <p:nvPr/>
        </p:nvCxnSpPr>
        <p:spPr>
          <a:xfrm flipV="1">
            <a:off x="4562714" y="4005247"/>
            <a:ext cx="564695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41"/>
          <p:cNvSpPr>
            <a:spLocks noChangeArrowheads="1"/>
          </p:cNvSpPr>
          <p:nvPr/>
        </p:nvSpPr>
        <p:spPr bwMode="auto">
          <a:xfrm>
            <a:off x="5238266" y="2187559"/>
            <a:ext cx="2212974" cy="45751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33" name="Textfeld 42"/>
          <p:cNvSpPr txBox="1">
            <a:spLocks noChangeArrowheads="1"/>
          </p:cNvSpPr>
          <p:nvPr/>
        </p:nvSpPr>
        <p:spPr bwMode="auto">
          <a:xfrm>
            <a:off x="5292080" y="2197084"/>
            <a:ext cx="1814830" cy="6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Navigation</a:t>
            </a:r>
            <a:br>
              <a:rPr lang="en-US" altLang="de-DE" sz="1200" smtClean="0"/>
            </a:br>
            <a:r>
              <a:rPr lang="en-US" altLang="de-DE" sz="1200" dirty="0" err="1" smtClean="0"/>
              <a:t>nav</a:t>
            </a:r>
            <a:endParaRPr lang="en-US" altLang="de-DE" sz="12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34" name="Rechteck 37"/>
          <p:cNvSpPr>
            <a:spLocks noChangeArrowheads="1"/>
          </p:cNvSpPr>
          <p:nvPr/>
        </p:nvSpPr>
        <p:spPr bwMode="auto">
          <a:xfrm>
            <a:off x="4395688" y="2227866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35" name="Rechteck 37"/>
          <p:cNvSpPr>
            <a:spLocks noChangeArrowheads="1"/>
          </p:cNvSpPr>
          <p:nvPr/>
        </p:nvSpPr>
        <p:spPr bwMode="auto">
          <a:xfrm>
            <a:off x="5137271" y="222469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01" name="Gerade Verbindung mit Pfeil 100"/>
          <p:cNvCxnSpPr>
            <a:stCxn id="25" idx="3"/>
            <a:endCxn id="26" idx="1"/>
          </p:cNvCxnSpPr>
          <p:nvPr/>
        </p:nvCxnSpPr>
        <p:spPr>
          <a:xfrm flipV="1">
            <a:off x="4562714" y="3737011"/>
            <a:ext cx="56469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feld 103"/>
          <p:cNvSpPr txBox="1"/>
          <p:nvPr/>
        </p:nvSpPr>
        <p:spPr>
          <a:xfrm>
            <a:off x="1857765" y="3645024"/>
            <a:ext cx="77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B</a:t>
            </a:r>
            <a:r>
              <a:rPr lang="en-US" sz="1100" smtClean="0"/>
              <a:t>oolean</a:t>
            </a:r>
            <a:endParaRPr lang="en-US" sz="1100" dirty="0"/>
          </a:p>
        </p:txBody>
      </p:sp>
      <p:sp>
        <p:nvSpPr>
          <p:cNvPr id="108" name="Rechteck 311"/>
          <p:cNvSpPr>
            <a:spLocks noChangeArrowheads="1"/>
          </p:cNvSpPr>
          <p:nvPr/>
        </p:nvSpPr>
        <p:spPr bwMode="auto">
          <a:xfrm>
            <a:off x="6661960" y="2765653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09" name="Textfeld 312"/>
          <p:cNvSpPr txBox="1">
            <a:spLocks noChangeArrowheads="1"/>
          </p:cNvSpPr>
          <p:nvPr/>
        </p:nvSpPr>
        <p:spPr bwMode="auto">
          <a:xfrm>
            <a:off x="6665135" y="2765653"/>
            <a:ext cx="71204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Planner</a:t>
            </a:r>
            <a:br>
              <a:rPr lang="en-US" altLang="de-DE" sz="1200" smtClean="0"/>
            </a:br>
            <a:r>
              <a:rPr lang="en-US" altLang="de-DE" sz="1200" smtClean="0"/>
              <a:t> p </a:t>
            </a:r>
            <a:endParaRPr lang="en-US" altLang="de-DE" sz="1200" dirty="0"/>
          </a:p>
        </p:txBody>
      </p:sp>
      <p:sp>
        <p:nvSpPr>
          <p:cNvPr id="110" name="Rechteck 311"/>
          <p:cNvSpPr>
            <a:spLocks noChangeArrowheads="1"/>
          </p:cNvSpPr>
          <p:nvPr/>
        </p:nvSpPr>
        <p:spPr bwMode="auto">
          <a:xfrm>
            <a:off x="6660232" y="3503302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1" name="Textfeld 312"/>
          <p:cNvSpPr txBox="1">
            <a:spLocks noChangeArrowheads="1"/>
          </p:cNvSpPr>
          <p:nvPr/>
        </p:nvSpPr>
        <p:spPr bwMode="auto">
          <a:xfrm>
            <a:off x="6663407" y="3503302"/>
            <a:ext cx="69601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Gripper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 gr</a:t>
            </a:r>
            <a:endParaRPr lang="en-US" altLang="de-DE" sz="1200" dirty="0"/>
          </a:p>
        </p:txBody>
      </p:sp>
      <p:sp>
        <p:nvSpPr>
          <p:cNvPr id="112" name="Rechteck 311"/>
          <p:cNvSpPr>
            <a:spLocks noChangeArrowheads="1"/>
          </p:cNvSpPr>
          <p:nvPr/>
        </p:nvSpPr>
        <p:spPr bwMode="auto">
          <a:xfrm>
            <a:off x="5580112" y="2998874"/>
            <a:ext cx="720000" cy="11521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4" name="Rechteck 37"/>
          <p:cNvSpPr>
            <a:spLocks noChangeArrowheads="1"/>
          </p:cNvSpPr>
          <p:nvPr/>
        </p:nvSpPr>
        <p:spPr bwMode="auto">
          <a:xfrm>
            <a:off x="6569744" y="300815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5" name="Rechteck 37"/>
          <p:cNvSpPr>
            <a:spLocks noChangeArrowheads="1"/>
          </p:cNvSpPr>
          <p:nvPr/>
        </p:nvSpPr>
        <p:spPr bwMode="auto">
          <a:xfrm>
            <a:off x="6566030" y="3206718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6" name="Rechteck 37"/>
          <p:cNvSpPr>
            <a:spLocks noChangeArrowheads="1"/>
          </p:cNvSpPr>
          <p:nvPr/>
        </p:nvSpPr>
        <p:spPr bwMode="auto">
          <a:xfrm>
            <a:off x="6572569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7" name="Rechteck 37"/>
          <p:cNvSpPr>
            <a:spLocks noChangeArrowheads="1"/>
          </p:cNvSpPr>
          <p:nvPr/>
        </p:nvSpPr>
        <p:spPr bwMode="auto">
          <a:xfrm>
            <a:off x="6209522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8" name="Textfeld 312"/>
          <p:cNvSpPr txBox="1">
            <a:spLocks noChangeArrowheads="1"/>
          </p:cNvSpPr>
          <p:nvPr/>
        </p:nvSpPr>
        <p:spPr bwMode="auto">
          <a:xfrm>
            <a:off x="5583287" y="2998874"/>
            <a:ext cx="705632" cy="27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ArmCtrl</a:t>
            </a:r>
            <a:endParaRPr lang="en-US" altLang="de-DE" sz="1200" dirty="0"/>
          </a:p>
        </p:txBody>
      </p:sp>
      <p:sp>
        <p:nvSpPr>
          <p:cNvPr id="119" name="Rechteck 37"/>
          <p:cNvSpPr>
            <a:spLocks noChangeArrowheads="1"/>
          </p:cNvSpPr>
          <p:nvPr/>
        </p:nvSpPr>
        <p:spPr bwMode="auto">
          <a:xfrm>
            <a:off x="6206906" y="324994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0" name="Rechteck 37"/>
          <p:cNvSpPr>
            <a:spLocks noChangeArrowheads="1"/>
          </p:cNvSpPr>
          <p:nvPr/>
        </p:nvSpPr>
        <p:spPr bwMode="auto">
          <a:xfrm>
            <a:off x="6205808" y="347842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24" name="Gewinkelte Verbindung 123"/>
          <p:cNvCxnSpPr>
            <a:stCxn id="119" idx="3"/>
            <a:endCxn id="114" idx="1"/>
          </p:cNvCxnSpPr>
          <p:nvPr/>
        </p:nvCxnSpPr>
        <p:spPr>
          <a:xfrm flipV="1">
            <a:off x="6387881" y="3098639"/>
            <a:ext cx="181863" cy="241796"/>
          </a:xfrm>
          <a:prstGeom prst="bentConnector3">
            <a:avLst>
              <a:gd name="adj1" fmla="val 25419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winkelte Verbindung 127"/>
          <p:cNvCxnSpPr>
            <a:stCxn id="120" idx="3"/>
            <a:endCxn id="115" idx="1"/>
          </p:cNvCxnSpPr>
          <p:nvPr/>
        </p:nvCxnSpPr>
        <p:spPr>
          <a:xfrm flipV="1">
            <a:off x="6386783" y="3297206"/>
            <a:ext cx="179247" cy="27171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 Verbindung mit Pfeil 129"/>
          <p:cNvCxnSpPr>
            <a:stCxn id="117" idx="3"/>
            <a:endCxn id="116" idx="1"/>
          </p:cNvCxnSpPr>
          <p:nvPr/>
        </p:nvCxnSpPr>
        <p:spPr>
          <a:xfrm>
            <a:off x="6390497" y="3916499"/>
            <a:ext cx="18207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Rechteck 37"/>
          <p:cNvSpPr>
            <a:spLocks noChangeArrowheads="1"/>
          </p:cNvSpPr>
          <p:nvPr/>
        </p:nvSpPr>
        <p:spPr bwMode="auto">
          <a:xfrm>
            <a:off x="5484457" y="391212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2" name="Rechteck 37"/>
          <p:cNvSpPr>
            <a:spLocks noChangeArrowheads="1"/>
          </p:cNvSpPr>
          <p:nvPr/>
        </p:nvSpPr>
        <p:spPr bwMode="auto">
          <a:xfrm>
            <a:off x="5484457" y="364388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3" name="Rechteck 37"/>
          <p:cNvSpPr>
            <a:spLocks noChangeArrowheads="1"/>
          </p:cNvSpPr>
          <p:nvPr/>
        </p:nvSpPr>
        <p:spPr bwMode="auto">
          <a:xfrm>
            <a:off x="5484457" y="3384175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34" name="Gerade Verbindung mit Pfeil 133"/>
          <p:cNvCxnSpPr>
            <a:stCxn id="17" idx="3"/>
            <a:endCxn id="131" idx="1"/>
          </p:cNvCxnSpPr>
          <p:nvPr/>
        </p:nvCxnSpPr>
        <p:spPr>
          <a:xfrm flipV="1">
            <a:off x="5308384" y="4002611"/>
            <a:ext cx="176073" cy="26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mit Pfeil 136"/>
          <p:cNvCxnSpPr>
            <a:stCxn id="26" idx="3"/>
            <a:endCxn id="132" idx="1"/>
          </p:cNvCxnSpPr>
          <p:nvPr/>
        </p:nvCxnSpPr>
        <p:spPr>
          <a:xfrm flipV="1">
            <a:off x="5308384" y="3734375"/>
            <a:ext cx="17607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Gerade Verbindung mit Pfeil 139"/>
          <p:cNvCxnSpPr>
            <a:endCxn id="133" idx="1"/>
          </p:cNvCxnSpPr>
          <p:nvPr/>
        </p:nvCxnSpPr>
        <p:spPr>
          <a:xfrm>
            <a:off x="5312878" y="3474663"/>
            <a:ext cx="171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AutoShape 40"/>
          <p:cNvSpPr>
            <a:spLocks noChangeArrowheads="1"/>
          </p:cNvSpPr>
          <p:nvPr/>
        </p:nvSpPr>
        <p:spPr bwMode="auto">
          <a:xfrm flipV="1">
            <a:off x="7009457" y="1802238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dirty="0" smtClean="0"/>
              <a:t>XMA</a:t>
            </a:r>
            <a:endParaRPr lang="en-US" altLang="de-DE" sz="1100" dirty="0"/>
          </a:p>
        </p:txBody>
      </p:sp>
      <p:sp>
        <p:nvSpPr>
          <p:cNvPr id="193" name="Text Box 49"/>
          <p:cNvSpPr txBox="1">
            <a:spLocks noChangeArrowheads="1"/>
          </p:cNvSpPr>
          <p:nvPr/>
        </p:nvSpPr>
        <p:spPr bwMode="auto">
          <a:xfrm>
            <a:off x="6082739" y="4397637"/>
            <a:ext cx="1513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subcomponent gr</a:t>
            </a:r>
            <a:b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Gripper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96" name="Text Box 49"/>
          <p:cNvSpPr txBox="1">
            <a:spLocks noChangeArrowheads="1"/>
          </p:cNvSpPr>
          <p:nvPr/>
        </p:nvSpPr>
        <p:spPr bwMode="auto">
          <a:xfrm>
            <a:off x="708174" y="4397042"/>
            <a:ext cx="256768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>
                <a:solidFill>
                  <a:srgbClr val="0000CC"/>
                </a:solidFill>
                <a:latin typeface="Comic Sans MS" panose="030F0702030302020204" pitchFamily="66" charset="0"/>
              </a:rPr>
              <a:t>u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nidirectional connector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/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between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ports s and </a:t>
            </a:r>
            <a:r>
              <a:rPr lang="en-US" altLang="de-DE" sz="1000" dirty="0" err="1" smtClean="0">
                <a:solidFill>
                  <a:srgbClr val="0000CC"/>
                </a:solidFill>
                <a:latin typeface="Comic Sans MS" panose="030F0702030302020204" pitchFamily="66" charset="0"/>
              </a:rPr>
              <a:t>cs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/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Boolean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97" name="Freihandform 196"/>
          <p:cNvSpPr/>
          <p:nvPr/>
        </p:nvSpPr>
        <p:spPr bwMode="auto">
          <a:xfrm>
            <a:off x="2033195" y="3948056"/>
            <a:ext cx="204412" cy="473337"/>
          </a:xfrm>
          <a:custGeom>
            <a:avLst/>
            <a:gdLst>
              <a:gd name="connsiteX0" fmla="*/ 0 w 204412"/>
              <a:gd name="connsiteY0" fmla="*/ 473337 h 473337"/>
              <a:gd name="connsiteX1" fmla="*/ 172123 w 204412"/>
              <a:gd name="connsiteY1" fmla="*/ 258184 h 473337"/>
              <a:gd name="connsiteX2" fmla="*/ 204396 w 204412"/>
              <a:gd name="connsiteY2" fmla="*/ 0 h 47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12" h="473337">
                <a:moveTo>
                  <a:pt x="0" y="473337"/>
                </a:moveTo>
                <a:cubicBezTo>
                  <a:pt x="69028" y="405205"/>
                  <a:pt x="138057" y="337073"/>
                  <a:pt x="172123" y="258184"/>
                </a:cubicBezTo>
                <a:cubicBezTo>
                  <a:pt x="206189" y="179295"/>
                  <a:pt x="204396" y="0"/>
                  <a:pt x="204396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 Box 49"/>
          <p:cNvSpPr txBox="1">
            <a:spLocks noChangeArrowheads="1"/>
          </p:cNvSpPr>
          <p:nvPr/>
        </p:nvSpPr>
        <p:spPr bwMode="auto">
          <a:xfrm>
            <a:off x="899592" y="1340768"/>
            <a:ext cx="1127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composed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component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205" name="Freihandform 204"/>
          <p:cNvSpPr/>
          <p:nvPr/>
        </p:nvSpPr>
        <p:spPr bwMode="auto">
          <a:xfrm>
            <a:off x="1818042" y="1592073"/>
            <a:ext cx="285627" cy="279758"/>
          </a:xfrm>
          <a:custGeom>
            <a:avLst/>
            <a:gdLst>
              <a:gd name="connsiteX0" fmla="*/ 0 w 285627"/>
              <a:gd name="connsiteY0" fmla="*/ 32332 h 279758"/>
              <a:gd name="connsiteX1" fmla="*/ 268942 w 285627"/>
              <a:gd name="connsiteY1" fmla="*/ 21574 h 279758"/>
              <a:gd name="connsiteX2" fmla="*/ 258184 w 285627"/>
              <a:gd name="connsiteY2" fmla="*/ 279758 h 27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627" h="279758">
                <a:moveTo>
                  <a:pt x="0" y="32332"/>
                </a:moveTo>
                <a:cubicBezTo>
                  <a:pt x="112955" y="6334"/>
                  <a:pt x="225911" y="-19664"/>
                  <a:pt x="268942" y="21574"/>
                </a:cubicBezTo>
                <a:cubicBezTo>
                  <a:pt x="311973" y="62812"/>
                  <a:pt x="258184" y="279758"/>
                  <a:pt x="258184" y="279758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ihandform 205"/>
          <p:cNvSpPr/>
          <p:nvPr/>
        </p:nvSpPr>
        <p:spPr bwMode="auto">
          <a:xfrm>
            <a:off x="6829601" y="4012602"/>
            <a:ext cx="76808" cy="430306"/>
          </a:xfrm>
          <a:custGeom>
            <a:avLst/>
            <a:gdLst>
              <a:gd name="connsiteX0" fmla="*/ 33778 w 76808"/>
              <a:gd name="connsiteY0" fmla="*/ 430306 h 430306"/>
              <a:gd name="connsiteX1" fmla="*/ 1505 w 76808"/>
              <a:gd name="connsiteY1" fmla="*/ 279699 h 430306"/>
              <a:gd name="connsiteX2" fmla="*/ 76808 w 76808"/>
              <a:gd name="connsiteY2" fmla="*/ 0 h 43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08" h="430306">
                <a:moveTo>
                  <a:pt x="33778" y="430306"/>
                </a:moveTo>
                <a:cubicBezTo>
                  <a:pt x="14055" y="390861"/>
                  <a:pt x="-5667" y="351417"/>
                  <a:pt x="1505" y="279699"/>
                </a:cubicBezTo>
                <a:cubicBezTo>
                  <a:pt x="8677" y="207981"/>
                  <a:pt x="76808" y="0"/>
                  <a:pt x="76808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mit Pfeil 120"/>
          <p:cNvCxnSpPr>
            <a:stCxn id="122" idx="3"/>
            <a:endCxn id="123" idx="1"/>
          </p:cNvCxnSpPr>
          <p:nvPr/>
        </p:nvCxnSpPr>
        <p:spPr>
          <a:xfrm>
            <a:off x="4575076" y="2538000"/>
            <a:ext cx="562195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eck 37"/>
          <p:cNvSpPr>
            <a:spLocks noChangeArrowheads="1"/>
          </p:cNvSpPr>
          <p:nvPr/>
        </p:nvSpPr>
        <p:spPr bwMode="auto">
          <a:xfrm>
            <a:off x="4395688" y="2448306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3" name="Rechteck 37"/>
          <p:cNvSpPr>
            <a:spLocks noChangeArrowheads="1"/>
          </p:cNvSpPr>
          <p:nvPr/>
        </p:nvSpPr>
        <p:spPr bwMode="auto">
          <a:xfrm>
            <a:off x="5137271" y="245041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9" name="Rechteck 37"/>
          <p:cNvSpPr>
            <a:spLocks noChangeArrowheads="1"/>
          </p:cNvSpPr>
          <p:nvPr/>
        </p:nvSpPr>
        <p:spPr bwMode="auto">
          <a:xfrm>
            <a:off x="5484457" y="317616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35" name="Gerade Verbindung mit Pfeil 134"/>
          <p:cNvCxnSpPr/>
          <p:nvPr/>
        </p:nvCxnSpPr>
        <p:spPr>
          <a:xfrm flipV="1">
            <a:off x="5314358" y="3266655"/>
            <a:ext cx="17083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 Verbindung mit Pfeil 152"/>
          <p:cNvCxnSpPr/>
          <p:nvPr/>
        </p:nvCxnSpPr>
        <p:spPr>
          <a:xfrm flipV="1">
            <a:off x="4557554" y="3257381"/>
            <a:ext cx="565360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37"/>
          <p:cNvSpPr>
            <a:spLocks noChangeArrowheads="1"/>
          </p:cNvSpPr>
          <p:nvPr/>
        </p:nvSpPr>
        <p:spPr bwMode="auto">
          <a:xfrm>
            <a:off x="4383326" y="3170068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55" name="Rechteck 37"/>
          <p:cNvSpPr>
            <a:spLocks noChangeArrowheads="1"/>
          </p:cNvSpPr>
          <p:nvPr/>
        </p:nvSpPr>
        <p:spPr bwMode="auto">
          <a:xfrm>
            <a:off x="5127409" y="316689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56" name="Gewinkelte Verbindung 155"/>
          <p:cNvCxnSpPr/>
          <p:nvPr/>
        </p:nvCxnSpPr>
        <p:spPr>
          <a:xfrm flipV="1">
            <a:off x="4842154" y="3257381"/>
            <a:ext cx="280760" cy="0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/>
          <p:nvPr/>
        </p:nvCxnSpPr>
        <p:spPr>
          <a:xfrm flipV="1">
            <a:off x="4554122" y="3473405"/>
            <a:ext cx="576064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hteck 37"/>
          <p:cNvSpPr>
            <a:spLocks noChangeArrowheads="1"/>
          </p:cNvSpPr>
          <p:nvPr/>
        </p:nvSpPr>
        <p:spPr bwMode="auto">
          <a:xfrm>
            <a:off x="4383326" y="3386092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60" name="Rechteck 37"/>
          <p:cNvSpPr>
            <a:spLocks noChangeArrowheads="1"/>
          </p:cNvSpPr>
          <p:nvPr/>
        </p:nvSpPr>
        <p:spPr bwMode="auto">
          <a:xfrm>
            <a:off x="5127409" y="338291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64" name="Gerade Verbindung mit Pfeil 163"/>
          <p:cNvCxnSpPr>
            <a:stCxn id="165" idx="3"/>
            <a:endCxn id="166" idx="1"/>
          </p:cNvCxnSpPr>
          <p:nvPr/>
        </p:nvCxnSpPr>
        <p:spPr>
          <a:xfrm>
            <a:off x="1940920" y="2401436"/>
            <a:ext cx="618550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hteck 37"/>
          <p:cNvSpPr>
            <a:spLocks noChangeArrowheads="1"/>
          </p:cNvSpPr>
          <p:nvPr/>
        </p:nvSpPr>
        <p:spPr bwMode="auto">
          <a:xfrm>
            <a:off x="1761532" y="2311742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66" name="Rechteck 37"/>
          <p:cNvSpPr>
            <a:spLocks noChangeArrowheads="1"/>
          </p:cNvSpPr>
          <p:nvPr/>
        </p:nvSpPr>
        <p:spPr bwMode="auto">
          <a:xfrm>
            <a:off x="2559470" y="2314835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69" name="Gerade Verbindung mit Pfeil 168"/>
          <p:cNvCxnSpPr>
            <a:stCxn id="170" idx="3"/>
            <a:endCxn id="171" idx="1"/>
          </p:cNvCxnSpPr>
          <p:nvPr/>
        </p:nvCxnSpPr>
        <p:spPr>
          <a:xfrm flipV="1">
            <a:off x="1940920" y="2631049"/>
            <a:ext cx="618550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hteck 37"/>
          <p:cNvSpPr>
            <a:spLocks noChangeArrowheads="1"/>
          </p:cNvSpPr>
          <p:nvPr/>
        </p:nvSpPr>
        <p:spPr bwMode="auto">
          <a:xfrm>
            <a:off x="1761532" y="2541731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71" name="Rechteck 37"/>
          <p:cNvSpPr>
            <a:spLocks noChangeArrowheads="1"/>
          </p:cNvSpPr>
          <p:nvPr/>
        </p:nvSpPr>
        <p:spPr bwMode="auto">
          <a:xfrm>
            <a:off x="2559470" y="254056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04" name="Textfeld 203"/>
          <p:cNvSpPr txBox="1"/>
          <p:nvPr/>
        </p:nvSpPr>
        <p:spPr>
          <a:xfrm>
            <a:off x="4342588" y="3765391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Boolean</a:t>
            </a:r>
            <a:endParaRPr lang="en-US" sz="1100" dirty="0"/>
          </a:p>
        </p:txBody>
      </p:sp>
      <p:sp>
        <p:nvSpPr>
          <p:cNvPr id="211" name="Textfeld 210"/>
          <p:cNvSpPr txBox="1"/>
          <p:nvPr/>
        </p:nvSpPr>
        <p:spPr>
          <a:xfrm>
            <a:off x="4344185" y="3028458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Number</a:t>
            </a:r>
            <a:endParaRPr lang="en-US" sz="1100" dirty="0"/>
          </a:p>
        </p:txBody>
      </p:sp>
      <p:sp>
        <p:nvSpPr>
          <p:cNvPr id="212" name="Textfeld 211"/>
          <p:cNvSpPr txBox="1"/>
          <p:nvPr/>
        </p:nvSpPr>
        <p:spPr>
          <a:xfrm>
            <a:off x="4342289" y="3240087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213" name="Textfeld 212"/>
          <p:cNvSpPr txBox="1"/>
          <p:nvPr/>
        </p:nvSpPr>
        <p:spPr>
          <a:xfrm>
            <a:off x="4343008" y="3518381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Number</a:t>
            </a:r>
            <a:endParaRPr lang="en-US" sz="1100" dirty="0"/>
          </a:p>
        </p:txBody>
      </p:sp>
      <p:sp>
        <p:nvSpPr>
          <p:cNvPr id="214" name="Textfeld 213"/>
          <p:cNvSpPr txBox="1"/>
          <p:nvPr/>
        </p:nvSpPr>
        <p:spPr>
          <a:xfrm>
            <a:off x="4358372" y="2085876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215" name="Textfeld 214"/>
          <p:cNvSpPr txBox="1"/>
          <p:nvPr/>
        </p:nvSpPr>
        <p:spPr>
          <a:xfrm>
            <a:off x="4356476" y="2297505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216" name="Textfeld 215"/>
          <p:cNvSpPr txBox="1"/>
          <p:nvPr/>
        </p:nvSpPr>
        <p:spPr>
          <a:xfrm>
            <a:off x="1720058" y="2160676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217" name="Textfeld 216"/>
          <p:cNvSpPr txBox="1"/>
          <p:nvPr/>
        </p:nvSpPr>
        <p:spPr>
          <a:xfrm>
            <a:off x="1718162" y="2372305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grpSp>
        <p:nvGrpSpPr>
          <p:cNvPr id="102" name="Gruppierung 101"/>
          <p:cNvGrpSpPr/>
          <p:nvPr/>
        </p:nvGrpSpPr>
        <p:grpSpPr>
          <a:xfrm>
            <a:off x="2652390" y="2993918"/>
            <a:ext cx="2279650" cy="1957122"/>
            <a:chOff x="2652390" y="2993918"/>
            <a:chExt cx="2279650" cy="1957122"/>
          </a:xfrm>
        </p:grpSpPr>
        <p:sp>
          <p:nvSpPr>
            <p:cNvPr id="103" name="Text Box 49"/>
            <p:cNvSpPr txBox="1">
              <a:spLocks noChangeArrowheads="1"/>
            </p:cNvSpPr>
            <p:nvPr/>
          </p:nvSpPr>
          <p:spPr bwMode="auto">
            <a:xfrm>
              <a:off x="2652390" y="4397042"/>
              <a:ext cx="22796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atomic component </a:t>
              </a: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/>
              </a:r>
              <a:b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</a:b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with embedded </a:t>
              </a: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port </a:t>
              </a: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/>
              </a:r>
              <a:b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</a:b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automaton </a:t>
              </a: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model</a:t>
              </a:r>
              <a:endParaRPr lang="en-US" altLang="de-DE" sz="1000" dirty="0">
                <a:solidFill>
                  <a:srgbClr val="0000CC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05" name="Gruppieren 217"/>
            <p:cNvGrpSpPr/>
            <p:nvPr/>
          </p:nvGrpSpPr>
          <p:grpSpPr>
            <a:xfrm>
              <a:off x="2915816" y="3097304"/>
              <a:ext cx="1174822" cy="564155"/>
              <a:chOff x="1606378" y="5428943"/>
              <a:chExt cx="2273771" cy="1091875"/>
            </a:xfrm>
          </p:grpSpPr>
          <p:sp>
            <p:nvSpPr>
              <p:cNvPr id="113" name="Abgerundetes Rechteck 112"/>
              <p:cNvSpPr/>
              <p:nvPr/>
            </p:nvSpPr>
            <p:spPr bwMode="auto">
              <a:xfrm>
                <a:off x="2716560" y="6160818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5" name="Ellipse 248"/>
              <p:cNvSpPr/>
              <p:nvPr/>
            </p:nvSpPr>
            <p:spPr bwMode="auto">
              <a:xfrm>
                <a:off x="1606378" y="5896943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6" name="Abgerundetes Rechteck 125"/>
              <p:cNvSpPr/>
              <p:nvPr/>
            </p:nvSpPr>
            <p:spPr bwMode="auto">
              <a:xfrm>
                <a:off x="2716560" y="542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7" name="Abgerundetes Rechteck 126"/>
              <p:cNvSpPr/>
              <p:nvPr/>
            </p:nvSpPr>
            <p:spPr bwMode="auto">
              <a:xfrm>
                <a:off x="3376149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cxnSp>
            <p:nvCxnSpPr>
              <p:cNvPr id="136" name="Gewinkelte Verbindung 135"/>
              <p:cNvCxnSpPr/>
              <p:nvPr/>
            </p:nvCxnSpPr>
            <p:spPr>
              <a:xfrm>
                <a:off x="3220560" y="5608943"/>
                <a:ext cx="407589" cy="180000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winkelte Verbindung 137"/>
              <p:cNvCxnSpPr/>
              <p:nvPr/>
            </p:nvCxnSpPr>
            <p:spPr>
              <a:xfrm rot="5400000">
                <a:off x="3328418" y="6041086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mit Pfeil 138"/>
              <p:cNvCxnSpPr/>
              <p:nvPr/>
            </p:nvCxnSpPr>
            <p:spPr>
              <a:xfrm flipV="1">
                <a:off x="2968560" y="5788943"/>
                <a:ext cx="0" cy="37187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winkelte Verbindung 140"/>
              <p:cNvCxnSpPr/>
              <p:nvPr/>
            </p:nvCxnSpPr>
            <p:spPr>
              <a:xfrm rot="5400000" flipH="1" flipV="1">
                <a:off x="3076417" y="5861087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winkelte Verbindung 141"/>
              <p:cNvCxnSpPr/>
              <p:nvPr/>
            </p:nvCxnSpPr>
            <p:spPr>
              <a:xfrm rot="5400000" flipH="1" flipV="1">
                <a:off x="2411791" y="5484175"/>
                <a:ext cx="180000" cy="429537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winkelte Verbindung 142"/>
              <p:cNvCxnSpPr/>
              <p:nvPr/>
            </p:nvCxnSpPr>
            <p:spPr>
              <a:xfrm>
                <a:off x="2116496" y="6148943"/>
                <a:ext cx="170527" cy="12700"/>
              </a:xfrm>
              <a:prstGeom prst="bentConnector4">
                <a:avLst>
                  <a:gd name="adj1" fmla="val -6927"/>
                  <a:gd name="adj2" fmla="val 1740000"/>
                </a:avLst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mit Pfeil 143"/>
              <p:cNvCxnSpPr/>
              <p:nvPr/>
            </p:nvCxnSpPr>
            <p:spPr>
              <a:xfrm>
                <a:off x="1750378" y="5968943"/>
                <a:ext cx="28464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Abgerundetes Rechteck 145"/>
              <p:cNvSpPr/>
              <p:nvPr/>
            </p:nvSpPr>
            <p:spPr bwMode="auto">
              <a:xfrm>
                <a:off x="2035023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000" dirty="0"/>
              </a:p>
            </p:txBody>
          </p:sp>
        </p:grpSp>
        <p:sp>
          <p:nvSpPr>
            <p:cNvPr id="106" name="Freihandform 105"/>
            <p:cNvSpPr/>
            <p:nvPr/>
          </p:nvSpPr>
          <p:spPr bwMode="auto">
            <a:xfrm>
              <a:off x="3697853" y="3998221"/>
              <a:ext cx="74322" cy="421105"/>
            </a:xfrm>
            <a:custGeom>
              <a:avLst/>
              <a:gdLst>
                <a:gd name="connsiteX0" fmla="*/ 0 w 74322"/>
                <a:gd name="connsiteY0" fmla="*/ 421105 h 421105"/>
                <a:gd name="connsiteX1" fmla="*/ 72189 w 74322"/>
                <a:gd name="connsiteY1" fmla="*/ 252663 h 421105"/>
                <a:gd name="connsiteX2" fmla="*/ 48126 w 74322"/>
                <a:gd name="connsiteY2" fmla="*/ 0 h 4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22" h="421105">
                  <a:moveTo>
                    <a:pt x="0" y="421105"/>
                  </a:moveTo>
                  <a:cubicBezTo>
                    <a:pt x="32084" y="371976"/>
                    <a:pt x="64168" y="322847"/>
                    <a:pt x="72189" y="252663"/>
                  </a:cubicBezTo>
                  <a:cubicBezTo>
                    <a:pt x="80210" y="182479"/>
                    <a:pt x="64168" y="91239"/>
                    <a:pt x="48126" y="0"/>
                  </a:cubicBezTo>
                </a:path>
              </a:pathLst>
            </a:custGeom>
            <a:noFill/>
            <a:ln w="9525" cap="rnd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 w="med" len="med"/>
            </a:ln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hteck 33"/>
            <p:cNvSpPr>
              <a:spLocks noChangeArrowheads="1"/>
            </p:cNvSpPr>
            <p:nvPr/>
          </p:nvSpPr>
          <p:spPr bwMode="auto">
            <a:xfrm>
              <a:off x="2837680" y="2993918"/>
              <a:ext cx="1477083" cy="808445"/>
            </a:xfrm>
            <a:prstGeom prst="rect">
              <a:avLst/>
            </a:prstGeom>
            <a:noFill/>
            <a:ln>
              <a:solidFill>
                <a:schemeClr val="bg2"/>
              </a:solidFill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en-US" altLang="de-DE" sz="1800" dirty="0" smtClean="0"/>
            </a:p>
          </p:txBody>
        </p:sp>
      </p:grpSp>
      <p:sp>
        <p:nvSpPr>
          <p:cNvPr id="145" name="AutoShape 40"/>
          <p:cNvSpPr>
            <a:spLocks noChangeArrowheads="1"/>
          </p:cNvSpPr>
          <p:nvPr/>
        </p:nvSpPr>
        <p:spPr bwMode="auto">
          <a:xfrm flipV="1">
            <a:off x="3879491" y="2662991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smtClean="0"/>
              <a:t>FSM</a:t>
            </a:r>
            <a:endParaRPr lang="en-US" altLang="de-DE" sz="1100"/>
          </a:p>
        </p:txBody>
      </p:sp>
    </p:spTree>
    <p:extLst>
      <p:ext uri="{BB962C8B-B14F-4D97-AF65-F5344CB8AC3E}">
        <p14:creationId xmlns:p14="http://schemas.microsoft.com/office/powerpoint/2010/main" val="1906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s-media-cache-ak0.pinimg.com/736x/54/e0/c5/54e0c56795a8601f791138acc75946b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2" r="31919"/>
          <a:stretch/>
        </p:blipFill>
        <p:spPr bwMode="auto">
          <a:xfrm>
            <a:off x="7027830" y="908720"/>
            <a:ext cx="2116169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XMontiArc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7" name="Rechteck 41"/>
          <p:cNvSpPr>
            <a:spLocks noChangeArrowheads="1"/>
          </p:cNvSpPr>
          <p:nvPr/>
        </p:nvSpPr>
        <p:spPr bwMode="auto">
          <a:xfrm>
            <a:off x="827584" y="1744647"/>
            <a:ext cx="6702398" cy="26447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wrap="none" lIns="144010" tIns="72004" rIns="144010" bIns="72004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8" name="Rechteck 314"/>
          <p:cNvSpPr>
            <a:spLocks noChangeArrowheads="1"/>
          </p:cNvSpPr>
          <p:nvPr/>
        </p:nvSpPr>
        <p:spPr bwMode="auto">
          <a:xfrm>
            <a:off x="939556" y="357058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9" name="Textfeld 315"/>
          <p:cNvSpPr txBox="1">
            <a:spLocks noChangeArrowheads="1"/>
          </p:cNvSpPr>
          <p:nvPr/>
        </p:nvSpPr>
        <p:spPr bwMode="auto">
          <a:xfrm>
            <a:off x="942731" y="3570589"/>
            <a:ext cx="848299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Container</a:t>
            </a:r>
            <a:br>
              <a:rPr lang="en-US" altLang="de-DE" sz="1200" dirty="0" smtClean="0"/>
            </a:br>
            <a:r>
              <a:rPr lang="en-US" altLang="de-DE" sz="1200" dirty="0" smtClean="0"/>
              <a:t>Checker</a:t>
            </a:r>
            <a:endParaRPr lang="en-US" altLang="de-DE" sz="1200" dirty="0"/>
          </a:p>
        </p:txBody>
      </p:sp>
      <p:sp>
        <p:nvSpPr>
          <p:cNvPr id="10" name="Rechteck 37"/>
          <p:cNvSpPr>
            <a:spLocks noChangeArrowheads="1"/>
          </p:cNvSpPr>
          <p:nvPr/>
        </p:nvSpPr>
        <p:spPr bwMode="auto">
          <a:xfrm>
            <a:off x="1763688" y="3803952"/>
            <a:ext cx="179387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/>
              <a:t>s</a:t>
            </a:r>
            <a:endParaRPr lang="en-US" altLang="de-DE" sz="1000" dirty="0"/>
          </a:p>
        </p:txBody>
      </p:sp>
      <p:cxnSp>
        <p:nvCxnSpPr>
          <p:cNvPr id="11" name="Gewinkelte Verbindung 10"/>
          <p:cNvCxnSpPr>
            <a:stCxn id="10" idx="3"/>
            <a:endCxn id="19" idx="1"/>
          </p:cNvCxnSpPr>
          <p:nvPr/>
        </p:nvCxnSpPr>
        <p:spPr>
          <a:xfrm flipV="1">
            <a:off x="1943075" y="3892852"/>
            <a:ext cx="597445" cy="0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325"/>
          <p:cNvSpPr>
            <a:spLocks noChangeArrowheads="1"/>
          </p:cNvSpPr>
          <p:nvPr/>
        </p:nvSpPr>
        <p:spPr bwMode="auto">
          <a:xfrm>
            <a:off x="2643768" y="2187559"/>
            <a:ext cx="1838638" cy="20335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3" name="Textfeld 326"/>
          <p:cNvSpPr txBox="1">
            <a:spLocks noChangeArrowheads="1"/>
          </p:cNvSpPr>
          <p:nvPr/>
        </p:nvSpPr>
        <p:spPr bwMode="auto">
          <a:xfrm>
            <a:off x="2724670" y="2195497"/>
            <a:ext cx="1274698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ActionController</a:t>
            </a:r>
            <a:r>
              <a:rPr lang="en-US" altLang="de-DE" sz="1200" dirty="0" smtClean="0"/>
              <a:t/>
            </a:r>
            <a:br>
              <a:rPr lang="en-US" altLang="de-DE" sz="1200" dirty="0" smtClean="0"/>
            </a:br>
            <a:r>
              <a:rPr lang="en-US" altLang="de-DE" sz="1200" dirty="0" smtClean="0"/>
              <a:t>ctrl</a:t>
            </a:r>
            <a:endParaRPr lang="en-US" altLang="de-DE" sz="1200" dirty="0"/>
          </a:p>
        </p:txBody>
      </p:sp>
      <p:sp>
        <p:nvSpPr>
          <p:cNvPr id="14" name="Rechteck 37"/>
          <p:cNvSpPr>
            <a:spLocks noChangeArrowheads="1"/>
          </p:cNvSpPr>
          <p:nvPr/>
        </p:nvSpPr>
        <p:spPr bwMode="auto">
          <a:xfrm>
            <a:off x="4383326" y="3917617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5" name="Rechteck 41"/>
          <p:cNvSpPr>
            <a:spLocks noChangeArrowheads="1"/>
          </p:cNvSpPr>
          <p:nvPr/>
        </p:nvSpPr>
        <p:spPr bwMode="auto">
          <a:xfrm>
            <a:off x="5241441" y="2693972"/>
            <a:ext cx="2212974" cy="15287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6" name="Textfeld 42"/>
          <p:cNvSpPr txBox="1">
            <a:spLocks noChangeArrowheads="1"/>
          </p:cNvSpPr>
          <p:nvPr/>
        </p:nvSpPr>
        <p:spPr bwMode="auto">
          <a:xfrm>
            <a:off x="5292080" y="2700004"/>
            <a:ext cx="167767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Arm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17" name="Rechteck 37"/>
          <p:cNvSpPr>
            <a:spLocks noChangeArrowheads="1"/>
          </p:cNvSpPr>
          <p:nvPr/>
        </p:nvSpPr>
        <p:spPr bwMode="auto">
          <a:xfrm>
            <a:off x="5127409" y="391475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8" name="Textfeld 3"/>
          <p:cNvSpPr txBox="1">
            <a:spLocks noChangeArrowheads="1"/>
          </p:cNvSpPr>
          <p:nvPr/>
        </p:nvSpPr>
        <p:spPr bwMode="auto">
          <a:xfrm>
            <a:off x="839616" y="1750997"/>
            <a:ext cx="1345609" cy="33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4010" tIns="72004" rIns="144010" bIns="7200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CleaningRobot</a:t>
            </a:r>
            <a:endParaRPr lang="en-US" altLang="de-DE" sz="1200" dirty="0"/>
          </a:p>
        </p:txBody>
      </p:sp>
      <p:sp>
        <p:nvSpPr>
          <p:cNvPr id="19" name="Rechteck 37"/>
          <p:cNvSpPr>
            <a:spLocks noChangeArrowheads="1"/>
          </p:cNvSpPr>
          <p:nvPr/>
        </p:nvSpPr>
        <p:spPr bwMode="auto">
          <a:xfrm>
            <a:off x="2540520" y="3802364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000" dirty="0" err="1" smtClean="0"/>
              <a:t>cs</a:t>
            </a:r>
            <a:endParaRPr lang="en-US" altLang="de-DE" sz="1000" dirty="0"/>
          </a:p>
        </p:txBody>
      </p:sp>
      <p:sp>
        <p:nvSpPr>
          <p:cNvPr id="20" name="Rechteck 311"/>
          <p:cNvSpPr>
            <a:spLocks noChangeArrowheads="1"/>
          </p:cNvSpPr>
          <p:nvPr/>
        </p:nvSpPr>
        <p:spPr bwMode="auto">
          <a:xfrm>
            <a:off x="934794" y="218755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21" name="Textfeld 312"/>
          <p:cNvSpPr txBox="1">
            <a:spLocks noChangeArrowheads="1"/>
          </p:cNvSpPr>
          <p:nvPr/>
        </p:nvSpPr>
        <p:spPr bwMode="auto">
          <a:xfrm>
            <a:off x="937969" y="2187559"/>
            <a:ext cx="780973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Garbage</a:t>
            </a:r>
            <a:br>
              <a:rPr lang="en-US" altLang="de-DE" sz="1200" dirty="0" smtClean="0"/>
            </a:br>
            <a:r>
              <a:rPr lang="en-US" altLang="de-DE" sz="1200" dirty="0" smtClean="0"/>
              <a:t>Detector</a:t>
            </a:r>
            <a:endParaRPr lang="en-US" altLang="de-DE" sz="1200" dirty="0"/>
          </a:p>
        </p:txBody>
      </p:sp>
      <p:sp>
        <p:nvSpPr>
          <p:cNvPr id="25" name="Rechteck 37"/>
          <p:cNvSpPr>
            <a:spLocks noChangeArrowheads="1"/>
          </p:cNvSpPr>
          <p:nvPr/>
        </p:nvSpPr>
        <p:spPr bwMode="auto">
          <a:xfrm>
            <a:off x="4383327" y="3648447"/>
            <a:ext cx="179387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6" name="Rechteck 37"/>
          <p:cNvSpPr>
            <a:spLocks noChangeArrowheads="1"/>
          </p:cNvSpPr>
          <p:nvPr/>
        </p:nvSpPr>
        <p:spPr bwMode="auto">
          <a:xfrm>
            <a:off x="5127409" y="364652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30" name="Gerade Verbindung mit Pfeil 29"/>
          <p:cNvCxnSpPr>
            <a:stCxn id="34" idx="3"/>
            <a:endCxn id="35" idx="1"/>
          </p:cNvCxnSpPr>
          <p:nvPr/>
        </p:nvCxnSpPr>
        <p:spPr>
          <a:xfrm flipV="1">
            <a:off x="4575076" y="2315179"/>
            <a:ext cx="562195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4" idx="3"/>
            <a:endCxn id="17" idx="1"/>
          </p:cNvCxnSpPr>
          <p:nvPr/>
        </p:nvCxnSpPr>
        <p:spPr>
          <a:xfrm flipV="1">
            <a:off x="4562714" y="4005247"/>
            <a:ext cx="564695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41"/>
          <p:cNvSpPr>
            <a:spLocks noChangeArrowheads="1"/>
          </p:cNvSpPr>
          <p:nvPr/>
        </p:nvSpPr>
        <p:spPr bwMode="auto">
          <a:xfrm>
            <a:off x="5238266" y="2187559"/>
            <a:ext cx="2212974" cy="45751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33" name="Textfeld 42"/>
          <p:cNvSpPr txBox="1">
            <a:spLocks noChangeArrowheads="1"/>
          </p:cNvSpPr>
          <p:nvPr/>
        </p:nvSpPr>
        <p:spPr bwMode="auto">
          <a:xfrm>
            <a:off x="5292080" y="2197084"/>
            <a:ext cx="1814830" cy="6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Navigation</a:t>
            </a:r>
            <a:br>
              <a:rPr lang="en-US" altLang="de-DE" sz="1200" smtClean="0"/>
            </a:br>
            <a:r>
              <a:rPr lang="en-US" altLang="de-DE" sz="1200" dirty="0" err="1" smtClean="0"/>
              <a:t>nav</a:t>
            </a:r>
            <a:endParaRPr lang="en-US" altLang="de-DE" sz="12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34" name="Rechteck 37"/>
          <p:cNvSpPr>
            <a:spLocks noChangeArrowheads="1"/>
          </p:cNvSpPr>
          <p:nvPr/>
        </p:nvSpPr>
        <p:spPr bwMode="auto">
          <a:xfrm>
            <a:off x="4395688" y="2227866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35" name="Rechteck 37"/>
          <p:cNvSpPr>
            <a:spLocks noChangeArrowheads="1"/>
          </p:cNvSpPr>
          <p:nvPr/>
        </p:nvSpPr>
        <p:spPr bwMode="auto">
          <a:xfrm>
            <a:off x="5137271" y="222469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01" name="Gerade Verbindung mit Pfeil 100"/>
          <p:cNvCxnSpPr>
            <a:stCxn id="25" idx="3"/>
            <a:endCxn id="26" idx="1"/>
          </p:cNvCxnSpPr>
          <p:nvPr/>
        </p:nvCxnSpPr>
        <p:spPr>
          <a:xfrm flipV="1">
            <a:off x="4562714" y="3737011"/>
            <a:ext cx="564695" cy="0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hteck 311"/>
          <p:cNvSpPr>
            <a:spLocks noChangeArrowheads="1"/>
          </p:cNvSpPr>
          <p:nvPr/>
        </p:nvSpPr>
        <p:spPr bwMode="auto">
          <a:xfrm>
            <a:off x="6661960" y="2765653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09" name="Textfeld 312"/>
          <p:cNvSpPr txBox="1">
            <a:spLocks noChangeArrowheads="1"/>
          </p:cNvSpPr>
          <p:nvPr/>
        </p:nvSpPr>
        <p:spPr bwMode="auto">
          <a:xfrm>
            <a:off x="6665135" y="2765653"/>
            <a:ext cx="71204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Planner</a:t>
            </a:r>
            <a:br>
              <a:rPr lang="en-US" altLang="de-DE" sz="1200" smtClean="0"/>
            </a:br>
            <a:r>
              <a:rPr lang="en-US" altLang="de-DE" sz="1200" smtClean="0"/>
              <a:t> p </a:t>
            </a:r>
            <a:endParaRPr lang="en-US" altLang="de-DE" sz="1200" dirty="0"/>
          </a:p>
        </p:txBody>
      </p:sp>
      <p:sp>
        <p:nvSpPr>
          <p:cNvPr id="110" name="Rechteck 311"/>
          <p:cNvSpPr>
            <a:spLocks noChangeArrowheads="1"/>
          </p:cNvSpPr>
          <p:nvPr/>
        </p:nvSpPr>
        <p:spPr bwMode="auto">
          <a:xfrm>
            <a:off x="6660232" y="3503302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1" name="Textfeld 312"/>
          <p:cNvSpPr txBox="1">
            <a:spLocks noChangeArrowheads="1"/>
          </p:cNvSpPr>
          <p:nvPr/>
        </p:nvSpPr>
        <p:spPr bwMode="auto">
          <a:xfrm>
            <a:off x="6663407" y="3503302"/>
            <a:ext cx="69601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Gripper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 gr</a:t>
            </a:r>
            <a:endParaRPr lang="en-US" altLang="de-DE" sz="1200" dirty="0"/>
          </a:p>
        </p:txBody>
      </p:sp>
      <p:sp>
        <p:nvSpPr>
          <p:cNvPr id="112" name="Rechteck 311"/>
          <p:cNvSpPr>
            <a:spLocks noChangeArrowheads="1"/>
          </p:cNvSpPr>
          <p:nvPr/>
        </p:nvSpPr>
        <p:spPr bwMode="auto">
          <a:xfrm>
            <a:off x="5580112" y="2998874"/>
            <a:ext cx="720000" cy="11521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4" name="Rechteck 37"/>
          <p:cNvSpPr>
            <a:spLocks noChangeArrowheads="1"/>
          </p:cNvSpPr>
          <p:nvPr/>
        </p:nvSpPr>
        <p:spPr bwMode="auto">
          <a:xfrm>
            <a:off x="6569744" y="300815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5" name="Rechteck 37"/>
          <p:cNvSpPr>
            <a:spLocks noChangeArrowheads="1"/>
          </p:cNvSpPr>
          <p:nvPr/>
        </p:nvSpPr>
        <p:spPr bwMode="auto">
          <a:xfrm>
            <a:off x="6566030" y="3206718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6" name="Rechteck 37"/>
          <p:cNvSpPr>
            <a:spLocks noChangeArrowheads="1"/>
          </p:cNvSpPr>
          <p:nvPr/>
        </p:nvSpPr>
        <p:spPr bwMode="auto">
          <a:xfrm>
            <a:off x="6572569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7" name="Rechteck 37"/>
          <p:cNvSpPr>
            <a:spLocks noChangeArrowheads="1"/>
          </p:cNvSpPr>
          <p:nvPr/>
        </p:nvSpPr>
        <p:spPr bwMode="auto">
          <a:xfrm>
            <a:off x="6209522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8" name="Textfeld 312"/>
          <p:cNvSpPr txBox="1">
            <a:spLocks noChangeArrowheads="1"/>
          </p:cNvSpPr>
          <p:nvPr/>
        </p:nvSpPr>
        <p:spPr bwMode="auto">
          <a:xfrm>
            <a:off x="5583287" y="2998874"/>
            <a:ext cx="705632" cy="27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ArmCtrl</a:t>
            </a:r>
            <a:endParaRPr lang="en-US" altLang="de-DE" sz="1200" dirty="0"/>
          </a:p>
        </p:txBody>
      </p:sp>
      <p:sp>
        <p:nvSpPr>
          <p:cNvPr id="119" name="Rechteck 37"/>
          <p:cNvSpPr>
            <a:spLocks noChangeArrowheads="1"/>
          </p:cNvSpPr>
          <p:nvPr/>
        </p:nvSpPr>
        <p:spPr bwMode="auto">
          <a:xfrm>
            <a:off x="6206906" y="324994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0" name="Rechteck 37"/>
          <p:cNvSpPr>
            <a:spLocks noChangeArrowheads="1"/>
          </p:cNvSpPr>
          <p:nvPr/>
        </p:nvSpPr>
        <p:spPr bwMode="auto">
          <a:xfrm>
            <a:off x="6205808" y="347842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24" name="Gewinkelte Verbindung 123"/>
          <p:cNvCxnSpPr>
            <a:stCxn id="119" idx="3"/>
            <a:endCxn id="114" idx="1"/>
          </p:cNvCxnSpPr>
          <p:nvPr/>
        </p:nvCxnSpPr>
        <p:spPr>
          <a:xfrm flipV="1">
            <a:off x="6387881" y="3098639"/>
            <a:ext cx="181863" cy="241796"/>
          </a:xfrm>
          <a:prstGeom prst="bentConnector3">
            <a:avLst>
              <a:gd name="adj1" fmla="val 25419"/>
            </a:avLst>
          </a:prstGeom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winkelte Verbindung 127"/>
          <p:cNvCxnSpPr>
            <a:stCxn id="120" idx="3"/>
            <a:endCxn id="115" idx="1"/>
          </p:cNvCxnSpPr>
          <p:nvPr/>
        </p:nvCxnSpPr>
        <p:spPr>
          <a:xfrm flipV="1">
            <a:off x="6386783" y="3297206"/>
            <a:ext cx="179247" cy="271711"/>
          </a:xfrm>
          <a:prstGeom prst="bentConnector3">
            <a:avLst/>
          </a:prstGeom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 Verbindung mit Pfeil 129"/>
          <p:cNvCxnSpPr>
            <a:stCxn id="117" idx="3"/>
            <a:endCxn id="116" idx="1"/>
          </p:cNvCxnSpPr>
          <p:nvPr/>
        </p:nvCxnSpPr>
        <p:spPr>
          <a:xfrm>
            <a:off x="6390497" y="3916499"/>
            <a:ext cx="182072" cy="0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Rechteck 37"/>
          <p:cNvSpPr>
            <a:spLocks noChangeArrowheads="1"/>
          </p:cNvSpPr>
          <p:nvPr/>
        </p:nvSpPr>
        <p:spPr bwMode="auto">
          <a:xfrm>
            <a:off x="5484457" y="391212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2" name="Rechteck 37"/>
          <p:cNvSpPr>
            <a:spLocks noChangeArrowheads="1"/>
          </p:cNvSpPr>
          <p:nvPr/>
        </p:nvSpPr>
        <p:spPr bwMode="auto">
          <a:xfrm>
            <a:off x="5484457" y="364388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3" name="Rechteck 37"/>
          <p:cNvSpPr>
            <a:spLocks noChangeArrowheads="1"/>
          </p:cNvSpPr>
          <p:nvPr/>
        </p:nvSpPr>
        <p:spPr bwMode="auto">
          <a:xfrm>
            <a:off x="5484457" y="3384175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34" name="Gerade Verbindung mit Pfeil 133"/>
          <p:cNvCxnSpPr>
            <a:stCxn id="17" idx="3"/>
            <a:endCxn id="131" idx="1"/>
          </p:cNvCxnSpPr>
          <p:nvPr/>
        </p:nvCxnSpPr>
        <p:spPr>
          <a:xfrm flipV="1">
            <a:off x="5308384" y="4002611"/>
            <a:ext cx="176073" cy="26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mit Pfeil 136"/>
          <p:cNvCxnSpPr>
            <a:stCxn id="26" idx="3"/>
            <a:endCxn id="132" idx="1"/>
          </p:cNvCxnSpPr>
          <p:nvPr/>
        </p:nvCxnSpPr>
        <p:spPr>
          <a:xfrm flipV="1">
            <a:off x="5308384" y="3734375"/>
            <a:ext cx="17607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Gerade Verbindung mit Pfeil 139"/>
          <p:cNvCxnSpPr>
            <a:endCxn id="133" idx="1"/>
          </p:cNvCxnSpPr>
          <p:nvPr/>
        </p:nvCxnSpPr>
        <p:spPr>
          <a:xfrm>
            <a:off x="5312878" y="3474663"/>
            <a:ext cx="171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AutoShape 40"/>
          <p:cNvSpPr>
            <a:spLocks noChangeArrowheads="1"/>
          </p:cNvSpPr>
          <p:nvPr/>
        </p:nvSpPr>
        <p:spPr bwMode="auto">
          <a:xfrm flipV="1">
            <a:off x="7009457" y="1802238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dirty="0" smtClean="0"/>
              <a:t>XMA</a:t>
            </a:r>
            <a:endParaRPr lang="en-US" altLang="de-DE" sz="1100" dirty="0"/>
          </a:p>
        </p:txBody>
      </p:sp>
      <p:sp>
        <p:nvSpPr>
          <p:cNvPr id="193" name="Text Box 49"/>
          <p:cNvSpPr txBox="1">
            <a:spLocks noChangeArrowheads="1"/>
          </p:cNvSpPr>
          <p:nvPr/>
        </p:nvSpPr>
        <p:spPr bwMode="auto">
          <a:xfrm>
            <a:off x="6082739" y="4397637"/>
            <a:ext cx="1513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subcomponent gr</a:t>
            </a:r>
            <a:b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Gripper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96" name="Text Box 49"/>
          <p:cNvSpPr txBox="1">
            <a:spLocks noChangeArrowheads="1"/>
          </p:cNvSpPr>
          <p:nvPr/>
        </p:nvSpPr>
        <p:spPr bwMode="auto">
          <a:xfrm>
            <a:off x="708174" y="4397042"/>
            <a:ext cx="256768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>
                <a:solidFill>
                  <a:srgbClr val="0000CC"/>
                </a:solidFill>
                <a:latin typeface="Comic Sans MS" panose="030F0702030302020204" pitchFamily="66" charset="0"/>
              </a:rPr>
              <a:t>u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nidirectional connector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/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between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ports s and </a:t>
            </a:r>
            <a:r>
              <a:rPr lang="en-US" altLang="de-DE" sz="1000" dirty="0" err="1" smtClean="0">
                <a:solidFill>
                  <a:srgbClr val="0000CC"/>
                </a:solidFill>
                <a:latin typeface="Comic Sans MS" panose="030F0702030302020204" pitchFamily="66" charset="0"/>
              </a:rPr>
              <a:t>cs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/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Boolean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97" name="Freihandform 196"/>
          <p:cNvSpPr/>
          <p:nvPr/>
        </p:nvSpPr>
        <p:spPr bwMode="auto">
          <a:xfrm>
            <a:off x="2033195" y="3948056"/>
            <a:ext cx="204412" cy="473337"/>
          </a:xfrm>
          <a:custGeom>
            <a:avLst/>
            <a:gdLst>
              <a:gd name="connsiteX0" fmla="*/ 0 w 204412"/>
              <a:gd name="connsiteY0" fmla="*/ 473337 h 473337"/>
              <a:gd name="connsiteX1" fmla="*/ 172123 w 204412"/>
              <a:gd name="connsiteY1" fmla="*/ 258184 h 473337"/>
              <a:gd name="connsiteX2" fmla="*/ 204396 w 204412"/>
              <a:gd name="connsiteY2" fmla="*/ 0 h 47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12" h="473337">
                <a:moveTo>
                  <a:pt x="0" y="473337"/>
                </a:moveTo>
                <a:cubicBezTo>
                  <a:pt x="69028" y="405205"/>
                  <a:pt x="138057" y="337073"/>
                  <a:pt x="172123" y="258184"/>
                </a:cubicBezTo>
                <a:cubicBezTo>
                  <a:pt x="206189" y="179295"/>
                  <a:pt x="204396" y="0"/>
                  <a:pt x="204396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 Box 49"/>
          <p:cNvSpPr txBox="1">
            <a:spLocks noChangeArrowheads="1"/>
          </p:cNvSpPr>
          <p:nvPr/>
        </p:nvSpPr>
        <p:spPr bwMode="auto">
          <a:xfrm>
            <a:off x="899592" y="1340768"/>
            <a:ext cx="1127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composed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component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205" name="Freihandform 204"/>
          <p:cNvSpPr/>
          <p:nvPr/>
        </p:nvSpPr>
        <p:spPr bwMode="auto">
          <a:xfrm>
            <a:off x="1818042" y="1592073"/>
            <a:ext cx="285627" cy="279758"/>
          </a:xfrm>
          <a:custGeom>
            <a:avLst/>
            <a:gdLst>
              <a:gd name="connsiteX0" fmla="*/ 0 w 285627"/>
              <a:gd name="connsiteY0" fmla="*/ 32332 h 279758"/>
              <a:gd name="connsiteX1" fmla="*/ 268942 w 285627"/>
              <a:gd name="connsiteY1" fmla="*/ 21574 h 279758"/>
              <a:gd name="connsiteX2" fmla="*/ 258184 w 285627"/>
              <a:gd name="connsiteY2" fmla="*/ 279758 h 27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627" h="279758">
                <a:moveTo>
                  <a:pt x="0" y="32332"/>
                </a:moveTo>
                <a:cubicBezTo>
                  <a:pt x="112955" y="6334"/>
                  <a:pt x="225911" y="-19664"/>
                  <a:pt x="268942" y="21574"/>
                </a:cubicBezTo>
                <a:cubicBezTo>
                  <a:pt x="311973" y="62812"/>
                  <a:pt x="258184" y="279758"/>
                  <a:pt x="258184" y="279758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ihandform 205"/>
          <p:cNvSpPr/>
          <p:nvPr/>
        </p:nvSpPr>
        <p:spPr bwMode="auto">
          <a:xfrm>
            <a:off x="6829601" y="4012602"/>
            <a:ext cx="76808" cy="430306"/>
          </a:xfrm>
          <a:custGeom>
            <a:avLst/>
            <a:gdLst>
              <a:gd name="connsiteX0" fmla="*/ 33778 w 76808"/>
              <a:gd name="connsiteY0" fmla="*/ 430306 h 430306"/>
              <a:gd name="connsiteX1" fmla="*/ 1505 w 76808"/>
              <a:gd name="connsiteY1" fmla="*/ 279699 h 430306"/>
              <a:gd name="connsiteX2" fmla="*/ 76808 w 76808"/>
              <a:gd name="connsiteY2" fmla="*/ 0 h 43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08" h="430306">
                <a:moveTo>
                  <a:pt x="33778" y="430306"/>
                </a:moveTo>
                <a:cubicBezTo>
                  <a:pt x="14055" y="390861"/>
                  <a:pt x="-5667" y="351417"/>
                  <a:pt x="1505" y="279699"/>
                </a:cubicBezTo>
                <a:cubicBezTo>
                  <a:pt x="8677" y="207981"/>
                  <a:pt x="76808" y="0"/>
                  <a:pt x="76808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mit Pfeil 120"/>
          <p:cNvCxnSpPr>
            <a:stCxn id="122" idx="3"/>
            <a:endCxn id="123" idx="1"/>
          </p:cNvCxnSpPr>
          <p:nvPr/>
        </p:nvCxnSpPr>
        <p:spPr>
          <a:xfrm>
            <a:off x="4575076" y="2538000"/>
            <a:ext cx="562195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eck 37"/>
          <p:cNvSpPr>
            <a:spLocks noChangeArrowheads="1"/>
          </p:cNvSpPr>
          <p:nvPr/>
        </p:nvSpPr>
        <p:spPr bwMode="auto">
          <a:xfrm>
            <a:off x="4395688" y="2448306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3" name="Rechteck 37"/>
          <p:cNvSpPr>
            <a:spLocks noChangeArrowheads="1"/>
          </p:cNvSpPr>
          <p:nvPr/>
        </p:nvSpPr>
        <p:spPr bwMode="auto">
          <a:xfrm>
            <a:off x="5137271" y="245041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9" name="Rechteck 37"/>
          <p:cNvSpPr>
            <a:spLocks noChangeArrowheads="1"/>
          </p:cNvSpPr>
          <p:nvPr/>
        </p:nvSpPr>
        <p:spPr bwMode="auto">
          <a:xfrm>
            <a:off x="5484457" y="317616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35" name="Gerade Verbindung mit Pfeil 134"/>
          <p:cNvCxnSpPr/>
          <p:nvPr/>
        </p:nvCxnSpPr>
        <p:spPr>
          <a:xfrm flipV="1">
            <a:off x="5314358" y="3266655"/>
            <a:ext cx="17083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 Verbindung mit Pfeil 152"/>
          <p:cNvCxnSpPr/>
          <p:nvPr/>
        </p:nvCxnSpPr>
        <p:spPr>
          <a:xfrm flipV="1">
            <a:off x="4557554" y="3257381"/>
            <a:ext cx="565360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37"/>
          <p:cNvSpPr>
            <a:spLocks noChangeArrowheads="1"/>
          </p:cNvSpPr>
          <p:nvPr/>
        </p:nvSpPr>
        <p:spPr bwMode="auto">
          <a:xfrm>
            <a:off x="4383326" y="3170068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55" name="Rechteck 37"/>
          <p:cNvSpPr>
            <a:spLocks noChangeArrowheads="1"/>
          </p:cNvSpPr>
          <p:nvPr/>
        </p:nvSpPr>
        <p:spPr bwMode="auto">
          <a:xfrm>
            <a:off x="5127409" y="316689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58" name="Gerade Verbindung mit Pfeil 157"/>
          <p:cNvCxnSpPr/>
          <p:nvPr/>
        </p:nvCxnSpPr>
        <p:spPr>
          <a:xfrm flipV="1">
            <a:off x="4554122" y="3473405"/>
            <a:ext cx="576064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hteck 37"/>
          <p:cNvSpPr>
            <a:spLocks noChangeArrowheads="1"/>
          </p:cNvSpPr>
          <p:nvPr/>
        </p:nvSpPr>
        <p:spPr bwMode="auto">
          <a:xfrm>
            <a:off x="4383326" y="3386092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60" name="Rechteck 37"/>
          <p:cNvSpPr>
            <a:spLocks noChangeArrowheads="1"/>
          </p:cNvSpPr>
          <p:nvPr/>
        </p:nvSpPr>
        <p:spPr bwMode="auto">
          <a:xfrm>
            <a:off x="5127409" y="338291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64" name="Gerade Verbindung mit Pfeil 163"/>
          <p:cNvCxnSpPr>
            <a:stCxn id="165" idx="3"/>
            <a:endCxn id="166" idx="1"/>
          </p:cNvCxnSpPr>
          <p:nvPr/>
        </p:nvCxnSpPr>
        <p:spPr>
          <a:xfrm>
            <a:off x="1940920" y="2401436"/>
            <a:ext cx="618550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hteck 37"/>
          <p:cNvSpPr>
            <a:spLocks noChangeArrowheads="1"/>
          </p:cNvSpPr>
          <p:nvPr/>
        </p:nvSpPr>
        <p:spPr bwMode="auto">
          <a:xfrm>
            <a:off x="1761532" y="2311742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66" name="Rechteck 37"/>
          <p:cNvSpPr>
            <a:spLocks noChangeArrowheads="1"/>
          </p:cNvSpPr>
          <p:nvPr/>
        </p:nvSpPr>
        <p:spPr bwMode="auto">
          <a:xfrm>
            <a:off x="2559470" y="2314835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69" name="Gerade Verbindung mit Pfeil 168"/>
          <p:cNvCxnSpPr>
            <a:stCxn id="170" idx="3"/>
            <a:endCxn id="171" idx="1"/>
          </p:cNvCxnSpPr>
          <p:nvPr/>
        </p:nvCxnSpPr>
        <p:spPr>
          <a:xfrm flipV="1">
            <a:off x="1940920" y="2631049"/>
            <a:ext cx="618550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hteck 37"/>
          <p:cNvSpPr>
            <a:spLocks noChangeArrowheads="1"/>
          </p:cNvSpPr>
          <p:nvPr/>
        </p:nvSpPr>
        <p:spPr bwMode="auto">
          <a:xfrm>
            <a:off x="1761532" y="2541731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71" name="Rechteck 37"/>
          <p:cNvSpPr>
            <a:spLocks noChangeArrowheads="1"/>
          </p:cNvSpPr>
          <p:nvPr/>
        </p:nvSpPr>
        <p:spPr bwMode="auto">
          <a:xfrm>
            <a:off x="2559470" y="254056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grpSp>
        <p:nvGrpSpPr>
          <p:cNvPr id="102" name="Gruppierung 101"/>
          <p:cNvGrpSpPr/>
          <p:nvPr/>
        </p:nvGrpSpPr>
        <p:grpSpPr>
          <a:xfrm>
            <a:off x="2652390" y="2993918"/>
            <a:ext cx="2279650" cy="1957122"/>
            <a:chOff x="2652390" y="2993918"/>
            <a:chExt cx="2279650" cy="1957122"/>
          </a:xfrm>
        </p:grpSpPr>
        <p:sp>
          <p:nvSpPr>
            <p:cNvPr id="103" name="Text Box 49"/>
            <p:cNvSpPr txBox="1">
              <a:spLocks noChangeArrowheads="1"/>
            </p:cNvSpPr>
            <p:nvPr/>
          </p:nvSpPr>
          <p:spPr bwMode="auto">
            <a:xfrm>
              <a:off x="2652390" y="4397042"/>
              <a:ext cx="22796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atomic component </a:t>
              </a: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/>
              </a:r>
              <a:b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</a:b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with embedded </a:t>
              </a: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port </a:t>
              </a: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/>
              </a:r>
              <a:b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</a:b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automaton </a:t>
              </a: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model</a:t>
              </a:r>
              <a:endParaRPr lang="en-US" altLang="de-DE" sz="1000" dirty="0">
                <a:solidFill>
                  <a:srgbClr val="0000CC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05" name="Gruppieren 217"/>
            <p:cNvGrpSpPr/>
            <p:nvPr/>
          </p:nvGrpSpPr>
          <p:grpSpPr>
            <a:xfrm>
              <a:off x="2915816" y="3097304"/>
              <a:ext cx="1174822" cy="564155"/>
              <a:chOff x="1606378" y="5428943"/>
              <a:chExt cx="2273771" cy="1091875"/>
            </a:xfrm>
          </p:grpSpPr>
          <p:sp>
            <p:nvSpPr>
              <p:cNvPr id="113" name="Abgerundetes Rechteck 112"/>
              <p:cNvSpPr/>
              <p:nvPr/>
            </p:nvSpPr>
            <p:spPr bwMode="auto">
              <a:xfrm>
                <a:off x="2716560" y="6160818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5" name="Ellipse 248"/>
              <p:cNvSpPr/>
              <p:nvPr/>
            </p:nvSpPr>
            <p:spPr bwMode="auto">
              <a:xfrm>
                <a:off x="1606378" y="5896943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6" name="Abgerundetes Rechteck 125"/>
              <p:cNvSpPr/>
              <p:nvPr/>
            </p:nvSpPr>
            <p:spPr bwMode="auto">
              <a:xfrm>
                <a:off x="2716560" y="542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7" name="Abgerundetes Rechteck 126"/>
              <p:cNvSpPr/>
              <p:nvPr/>
            </p:nvSpPr>
            <p:spPr bwMode="auto">
              <a:xfrm>
                <a:off x="3376149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cxnSp>
            <p:nvCxnSpPr>
              <p:cNvPr id="136" name="Gewinkelte Verbindung 135"/>
              <p:cNvCxnSpPr/>
              <p:nvPr/>
            </p:nvCxnSpPr>
            <p:spPr>
              <a:xfrm>
                <a:off x="3220560" y="5608943"/>
                <a:ext cx="407589" cy="180000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winkelte Verbindung 137"/>
              <p:cNvCxnSpPr/>
              <p:nvPr/>
            </p:nvCxnSpPr>
            <p:spPr>
              <a:xfrm rot="5400000">
                <a:off x="3328418" y="6041086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mit Pfeil 138"/>
              <p:cNvCxnSpPr/>
              <p:nvPr/>
            </p:nvCxnSpPr>
            <p:spPr>
              <a:xfrm flipV="1">
                <a:off x="2968560" y="5788943"/>
                <a:ext cx="0" cy="37187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winkelte Verbindung 140"/>
              <p:cNvCxnSpPr/>
              <p:nvPr/>
            </p:nvCxnSpPr>
            <p:spPr>
              <a:xfrm rot="5400000" flipH="1" flipV="1">
                <a:off x="3076417" y="5861087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winkelte Verbindung 141"/>
              <p:cNvCxnSpPr/>
              <p:nvPr/>
            </p:nvCxnSpPr>
            <p:spPr>
              <a:xfrm rot="5400000" flipH="1" flipV="1">
                <a:off x="2411791" y="5484175"/>
                <a:ext cx="180000" cy="429537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winkelte Verbindung 142"/>
              <p:cNvCxnSpPr/>
              <p:nvPr/>
            </p:nvCxnSpPr>
            <p:spPr>
              <a:xfrm>
                <a:off x="2116496" y="6148943"/>
                <a:ext cx="170527" cy="12700"/>
              </a:xfrm>
              <a:prstGeom prst="bentConnector4">
                <a:avLst>
                  <a:gd name="adj1" fmla="val -6927"/>
                  <a:gd name="adj2" fmla="val 1740000"/>
                </a:avLst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mit Pfeil 143"/>
              <p:cNvCxnSpPr/>
              <p:nvPr/>
            </p:nvCxnSpPr>
            <p:spPr>
              <a:xfrm>
                <a:off x="1750378" y="5968943"/>
                <a:ext cx="28464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Abgerundetes Rechteck 145"/>
              <p:cNvSpPr/>
              <p:nvPr/>
            </p:nvSpPr>
            <p:spPr bwMode="auto">
              <a:xfrm>
                <a:off x="2035023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000" dirty="0"/>
              </a:p>
            </p:txBody>
          </p:sp>
        </p:grpSp>
        <p:sp>
          <p:nvSpPr>
            <p:cNvPr id="106" name="Freihandform 105"/>
            <p:cNvSpPr/>
            <p:nvPr/>
          </p:nvSpPr>
          <p:spPr bwMode="auto">
            <a:xfrm>
              <a:off x="3697853" y="3998221"/>
              <a:ext cx="74322" cy="421105"/>
            </a:xfrm>
            <a:custGeom>
              <a:avLst/>
              <a:gdLst>
                <a:gd name="connsiteX0" fmla="*/ 0 w 74322"/>
                <a:gd name="connsiteY0" fmla="*/ 421105 h 421105"/>
                <a:gd name="connsiteX1" fmla="*/ 72189 w 74322"/>
                <a:gd name="connsiteY1" fmla="*/ 252663 h 421105"/>
                <a:gd name="connsiteX2" fmla="*/ 48126 w 74322"/>
                <a:gd name="connsiteY2" fmla="*/ 0 h 4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22" h="421105">
                  <a:moveTo>
                    <a:pt x="0" y="421105"/>
                  </a:moveTo>
                  <a:cubicBezTo>
                    <a:pt x="32084" y="371976"/>
                    <a:pt x="64168" y="322847"/>
                    <a:pt x="72189" y="252663"/>
                  </a:cubicBezTo>
                  <a:cubicBezTo>
                    <a:pt x="80210" y="182479"/>
                    <a:pt x="64168" y="91239"/>
                    <a:pt x="48126" y="0"/>
                  </a:cubicBezTo>
                </a:path>
              </a:pathLst>
            </a:custGeom>
            <a:noFill/>
            <a:ln w="9525" cap="rnd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 w="med" len="med"/>
            </a:ln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hteck 33"/>
            <p:cNvSpPr>
              <a:spLocks noChangeArrowheads="1"/>
            </p:cNvSpPr>
            <p:nvPr/>
          </p:nvSpPr>
          <p:spPr bwMode="auto">
            <a:xfrm>
              <a:off x="2837680" y="2993918"/>
              <a:ext cx="1477083" cy="808445"/>
            </a:xfrm>
            <a:prstGeom prst="rect">
              <a:avLst/>
            </a:prstGeom>
            <a:noFill/>
            <a:ln>
              <a:solidFill>
                <a:schemeClr val="bg2"/>
              </a:solidFill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en-US" altLang="de-DE" sz="1800" dirty="0" smtClean="0"/>
            </a:p>
          </p:txBody>
        </p:sp>
      </p:grpSp>
      <p:sp>
        <p:nvSpPr>
          <p:cNvPr id="145" name="Textfeld 144"/>
          <p:cNvSpPr txBox="1"/>
          <p:nvPr/>
        </p:nvSpPr>
        <p:spPr>
          <a:xfrm>
            <a:off x="1857765" y="3645024"/>
            <a:ext cx="77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B</a:t>
            </a:r>
            <a:r>
              <a:rPr lang="en-US" sz="1100" smtClean="0"/>
              <a:t>oolean</a:t>
            </a:r>
            <a:endParaRPr lang="en-US" sz="1100" dirty="0"/>
          </a:p>
        </p:txBody>
      </p:sp>
      <p:sp>
        <p:nvSpPr>
          <p:cNvPr id="147" name="Textfeld 146"/>
          <p:cNvSpPr txBox="1"/>
          <p:nvPr/>
        </p:nvSpPr>
        <p:spPr>
          <a:xfrm>
            <a:off x="4342588" y="3765391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Boolean</a:t>
            </a:r>
            <a:endParaRPr lang="en-US" sz="1100" dirty="0"/>
          </a:p>
        </p:txBody>
      </p:sp>
      <p:sp>
        <p:nvSpPr>
          <p:cNvPr id="148" name="Textfeld 147"/>
          <p:cNvSpPr txBox="1"/>
          <p:nvPr/>
        </p:nvSpPr>
        <p:spPr>
          <a:xfrm>
            <a:off x="4344185" y="3028458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Number</a:t>
            </a:r>
            <a:endParaRPr lang="en-US" sz="1100" dirty="0"/>
          </a:p>
        </p:txBody>
      </p:sp>
      <p:sp>
        <p:nvSpPr>
          <p:cNvPr id="149" name="Textfeld 148"/>
          <p:cNvSpPr txBox="1"/>
          <p:nvPr/>
        </p:nvSpPr>
        <p:spPr>
          <a:xfrm>
            <a:off x="4342289" y="3240087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150" name="Textfeld 149"/>
          <p:cNvSpPr txBox="1"/>
          <p:nvPr/>
        </p:nvSpPr>
        <p:spPr>
          <a:xfrm>
            <a:off x="4343008" y="3518381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Number</a:t>
            </a:r>
            <a:endParaRPr lang="en-US" sz="1100" dirty="0"/>
          </a:p>
        </p:txBody>
      </p:sp>
      <p:sp>
        <p:nvSpPr>
          <p:cNvPr id="151" name="Textfeld 150"/>
          <p:cNvSpPr txBox="1"/>
          <p:nvPr/>
        </p:nvSpPr>
        <p:spPr>
          <a:xfrm>
            <a:off x="4358372" y="2085876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152" name="Textfeld 151"/>
          <p:cNvSpPr txBox="1"/>
          <p:nvPr/>
        </p:nvSpPr>
        <p:spPr>
          <a:xfrm>
            <a:off x="4356476" y="2297505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157" name="Textfeld 156"/>
          <p:cNvSpPr txBox="1"/>
          <p:nvPr/>
        </p:nvSpPr>
        <p:spPr>
          <a:xfrm>
            <a:off x="1720058" y="2160676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161" name="Textfeld 160"/>
          <p:cNvSpPr txBox="1"/>
          <p:nvPr/>
        </p:nvSpPr>
        <p:spPr>
          <a:xfrm>
            <a:off x="1718162" y="2372305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162" name="AutoShape 40"/>
          <p:cNvSpPr>
            <a:spLocks noChangeArrowheads="1"/>
          </p:cNvSpPr>
          <p:nvPr/>
        </p:nvSpPr>
        <p:spPr bwMode="auto">
          <a:xfrm flipV="1">
            <a:off x="3879491" y="2662991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smtClean="0"/>
              <a:t>FSM</a:t>
            </a:r>
            <a:endParaRPr lang="en-US" altLang="de-DE" sz="1100"/>
          </a:p>
        </p:txBody>
      </p:sp>
      <p:sp>
        <p:nvSpPr>
          <p:cNvPr id="163" name="Espace réservé du contenu 4"/>
          <p:cNvSpPr>
            <a:spLocks noGrp="1"/>
          </p:cNvSpPr>
          <p:nvPr>
            <p:ph idx="1"/>
          </p:nvPr>
        </p:nvSpPr>
        <p:spPr>
          <a:xfrm>
            <a:off x="467544" y="4989795"/>
            <a:ext cx="8424936" cy="1175509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Graphical representation of intermediate connectors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Embedding of FSM for component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8D68F26B-E493-43B4-A0D1-A7C7B876D25B}" type="slidenum">
              <a:rPr lang="fr-FR" smtClean="0"/>
              <a:pPr>
                <a:defRPr/>
              </a:pPr>
              <a:t>66</a:t>
            </a:fld>
            <a:endParaRPr lang="fr-FR"/>
          </a:p>
        </p:txBody>
      </p:sp>
      <p:pic>
        <p:nvPicPr>
          <p:cNvPr id="4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  <p:sp>
        <p:nvSpPr>
          <p:cNvPr id="5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2.4 Concrete graphical syntax with Sirius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957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MontiArc concrete syntax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Define the graphical representation of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IntermediateConnector</a:t>
            </a:r>
            <a:r>
              <a:rPr lang="en-US" dirty="0" smtClean="0"/>
              <a:t> instances in the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Define what you have to draw and configure when you add a new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IntermediateConnector</a:t>
            </a:r>
            <a:r>
              <a:rPr lang="en-US" dirty="0" smtClean="0"/>
              <a:t> to the diagram.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44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graphical representation of </a:t>
            </a:r>
            <a:r>
              <a:rPr lang="en-US" dirty="0" err="1" smtClean="0"/>
              <a:t>BumperBot</a:t>
            </a:r>
            <a:r>
              <a:rPr lang="en-US" dirty="0" smtClean="0"/>
              <a:t> architecture model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TODO: Add screenshot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42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connector representation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8989"/>
            <a:ext cx="7920000" cy="44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s</a:t>
            </a:r>
            <a:r>
              <a:rPr lang="fr-FR" dirty="0" smtClean="0"/>
              <a:t>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6" name="Espace réservé du contenu 4"/>
          <p:cNvSpPr txBox="1">
            <a:spLocks/>
          </p:cNvSpPr>
          <p:nvPr/>
        </p:nvSpPr>
        <p:spPr>
          <a:xfrm>
            <a:off x="179512" y="5301210"/>
            <a:ext cx="2590170" cy="824433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Design and compose your executable DSMLs</a:t>
            </a: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2372409" y="4012935"/>
            <a:ext cx="4252973" cy="640201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4270" tIns="32135" rIns="64270" bIns="3213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600" u="sng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http://gemoc.org/studio</a:t>
            </a:r>
          </a:p>
          <a:p>
            <a:pPr algn="ctr"/>
            <a:endParaRPr lang="fr-FR" sz="2600" b="1" u="sng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  <a:sym typeface="Helvetica Neue Light" charset="0"/>
            </a:endParaRPr>
          </a:p>
        </p:txBody>
      </p:sp>
      <p:pic>
        <p:nvPicPr>
          <p:cNvPr id="18" name="Image 17" descr="IconeGemocStudio-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22" y="620690"/>
            <a:ext cx="2430289" cy="3023331"/>
          </a:xfrm>
          <a:prstGeom prst="rect">
            <a:avLst/>
          </a:prstGeom>
        </p:spPr>
      </p:pic>
      <p:pic>
        <p:nvPicPr>
          <p:cNvPr id="19" name="Image 18" descr="IconeGemocLangu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4" y="2904665"/>
            <a:ext cx="1837946" cy="1596949"/>
          </a:xfrm>
          <a:prstGeom prst="rect">
            <a:avLst/>
          </a:prstGeom>
        </p:spPr>
      </p:pic>
      <p:pic>
        <p:nvPicPr>
          <p:cNvPr id="20" name="Image 19" descr="IconeGemocMod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45" y="2752772"/>
            <a:ext cx="1424381" cy="17720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22811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Language</a:t>
            </a:r>
            <a:r>
              <a:rPr lang="fr-FR" sz="2200" b="1" i="1" dirty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 </a:t>
            </a: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574744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Modeling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3" name="Flèche vers le bas 22"/>
          <p:cNvSpPr/>
          <p:nvPr/>
        </p:nvSpPr>
        <p:spPr bwMode="auto">
          <a:xfrm rot="18721453">
            <a:off x="5675288" y="2850394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4" name="Flèche vers le bas 23"/>
          <p:cNvSpPr/>
          <p:nvPr/>
        </p:nvSpPr>
        <p:spPr bwMode="auto">
          <a:xfrm rot="3068346">
            <a:off x="2831871" y="2900607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5815311" y="5231634"/>
            <a:ext cx="3365203" cy="894009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Edit and debug</a:t>
            </a:r>
          </a:p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your heterogeneous models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819" y="891899"/>
            <a:ext cx="3039915" cy="7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creation action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8989"/>
            <a:ext cx="7920000" cy="44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67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en-US" dirty="0" smtClean="0"/>
              <a:t>Language composition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2.5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3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 bwMode="auto">
          <a:xfrm>
            <a:off x="251520" y="692696"/>
            <a:ext cx="8568952" cy="525658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MontiArc Overview</a:t>
            </a:r>
            <a:endParaRPr lang="en-US" sz="1000" i="1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B1C3CE58-3CC9-4F2B-AF61-4E01516572BD}" type="slidenum">
              <a:rPr lang="fr-FR" smtClean="0"/>
              <a:pPr>
                <a:defRPr/>
              </a:pPr>
              <a:t>72</a:t>
            </a:fld>
            <a:endParaRPr lang="fr-FR"/>
          </a:p>
        </p:txBody>
      </p:sp>
      <p:sp>
        <p:nvSpPr>
          <p:cNvPr id="4" name="Rechteck 314"/>
          <p:cNvSpPr>
            <a:spLocks noChangeArrowheads="1"/>
          </p:cNvSpPr>
          <p:nvPr/>
        </p:nvSpPr>
        <p:spPr bwMode="auto">
          <a:xfrm>
            <a:off x="2851836" y="908720"/>
            <a:ext cx="1044447" cy="739305"/>
          </a:xfrm>
          <a:prstGeom prst="snip1Rect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sp>
        <p:nvSpPr>
          <p:cNvPr id="6" name="Rechteck 314"/>
          <p:cNvSpPr>
            <a:spLocks noChangeArrowheads="1"/>
          </p:cNvSpPr>
          <p:nvPr/>
        </p:nvSpPr>
        <p:spPr bwMode="auto">
          <a:xfrm>
            <a:off x="1454569" y="1537568"/>
            <a:ext cx="1044447" cy="739305"/>
          </a:xfrm>
          <a:prstGeom prst="snip1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sp>
        <p:nvSpPr>
          <p:cNvPr id="8" name="Rechteck 314"/>
          <p:cNvSpPr>
            <a:spLocks noChangeArrowheads="1"/>
          </p:cNvSpPr>
          <p:nvPr/>
        </p:nvSpPr>
        <p:spPr bwMode="auto">
          <a:xfrm>
            <a:off x="2851836" y="2141604"/>
            <a:ext cx="1044447" cy="739305"/>
          </a:xfrm>
          <a:prstGeom prst="snip1Rect">
            <a:avLst/>
          </a:prstGeom>
          <a:ln>
            <a:solidFill>
              <a:srgbClr val="FF00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cxnSp>
        <p:nvCxnSpPr>
          <p:cNvPr id="13" name="Gerade Verbindung mit Pfeil 12"/>
          <p:cNvCxnSpPr/>
          <p:nvPr/>
        </p:nvCxnSpPr>
        <p:spPr>
          <a:xfrm flipV="1">
            <a:off x="3374060" y="1648025"/>
            <a:ext cx="0" cy="493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winkelte Verbindung 15"/>
          <p:cNvCxnSpPr>
            <a:stCxn id="8" idx="3"/>
            <a:endCxn id="6" idx="0"/>
          </p:cNvCxnSpPr>
          <p:nvPr/>
        </p:nvCxnSpPr>
        <p:spPr>
          <a:xfrm rot="16200000" flipV="1">
            <a:off x="2819347" y="1586891"/>
            <a:ext cx="234383" cy="875044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hteck 314"/>
          <p:cNvSpPr>
            <a:spLocks noChangeArrowheads="1"/>
          </p:cNvSpPr>
          <p:nvPr/>
        </p:nvSpPr>
        <p:spPr bwMode="auto">
          <a:xfrm>
            <a:off x="5095078" y="908720"/>
            <a:ext cx="1044447" cy="739305"/>
          </a:xfrm>
          <a:prstGeom prst="snip1Rect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sp>
        <p:nvSpPr>
          <p:cNvPr id="22" name="Rechteck 314"/>
          <p:cNvSpPr>
            <a:spLocks noChangeArrowheads="1"/>
          </p:cNvSpPr>
          <p:nvPr/>
        </p:nvSpPr>
        <p:spPr bwMode="auto">
          <a:xfrm>
            <a:off x="5095078" y="2141604"/>
            <a:ext cx="1044447" cy="739305"/>
          </a:xfrm>
          <a:prstGeom prst="snip1Rect">
            <a:avLst/>
          </a:prstGeom>
          <a:ln>
            <a:solidFill>
              <a:srgbClr val="FF00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cxnSp>
        <p:nvCxnSpPr>
          <p:cNvPr id="23" name="Gerade Verbindung mit Pfeil 22"/>
          <p:cNvCxnSpPr/>
          <p:nvPr/>
        </p:nvCxnSpPr>
        <p:spPr>
          <a:xfrm flipV="1">
            <a:off x="5617302" y="1648025"/>
            <a:ext cx="0" cy="4935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winkelte Verbindung 23"/>
          <p:cNvCxnSpPr>
            <a:stCxn id="22" idx="3"/>
            <a:endCxn id="32" idx="2"/>
          </p:cNvCxnSpPr>
          <p:nvPr/>
        </p:nvCxnSpPr>
        <p:spPr>
          <a:xfrm rot="5400000" flipH="1" flipV="1">
            <a:off x="5937632" y="1586892"/>
            <a:ext cx="234383" cy="87504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4"/>
          <p:cNvSpPr>
            <a:spLocks noChangeArrowheads="1"/>
          </p:cNvSpPr>
          <p:nvPr/>
        </p:nvSpPr>
        <p:spPr bwMode="auto">
          <a:xfrm>
            <a:off x="6492344" y="1537568"/>
            <a:ext cx="1044447" cy="739305"/>
          </a:xfrm>
          <a:prstGeom prst="snip1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sp>
        <p:nvSpPr>
          <p:cNvPr id="41" name="Rechteck 314"/>
          <p:cNvSpPr>
            <a:spLocks noChangeArrowheads="1"/>
          </p:cNvSpPr>
          <p:nvPr/>
        </p:nvSpPr>
        <p:spPr bwMode="auto">
          <a:xfrm>
            <a:off x="3344989" y="3452755"/>
            <a:ext cx="2255666" cy="739305"/>
          </a:xfrm>
          <a:prstGeom prst="snip1Rect">
            <a:avLst/>
          </a:prstGeom>
          <a:ln>
            <a:solidFill>
              <a:srgbClr val="FF0000"/>
            </a:solidFill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cxnSp>
        <p:nvCxnSpPr>
          <p:cNvPr id="43" name="Gewinkelte Verbindung 42"/>
          <p:cNvCxnSpPr/>
          <p:nvPr/>
        </p:nvCxnSpPr>
        <p:spPr>
          <a:xfrm rot="5400000" flipH="1" flipV="1">
            <a:off x="4759140" y="2594593"/>
            <a:ext cx="571846" cy="11444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winkelte Verbindung 45"/>
          <p:cNvCxnSpPr/>
          <p:nvPr/>
        </p:nvCxnSpPr>
        <p:spPr>
          <a:xfrm rot="16200000" flipV="1">
            <a:off x="3637519" y="2617451"/>
            <a:ext cx="571846" cy="109876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Pfeil nach unten 51"/>
          <p:cNvSpPr/>
          <p:nvPr/>
        </p:nvSpPr>
        <p:spPr bwMode="auto">
          <a:xfrm>
            <a:off x="4196235" y="4284074"/>
            <a:ext cx="553174" cy="63190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arrow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3" name="Pfeil nach unten 52"/>
          <p:cNvSpPr/>
          <p:nvPr/>
        </p:nvSpPr>
        <p:spPr bwMode="auto">
          <a:xfrm rot="2700000">
            <a:off x="3160537" y="4299447"/>
            <a:ext cx="553174" cy="63190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arrow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Pfeil nach unten 53"/>
          <p:cNvSpPr/>
          <p:nvPr/>
        </p:nvSpPr>
        <p:spPr bwMode="auto">
          <a:xfrm rot="18900000" flipH="1">
            <a:off x="5244216" y="4299446"/>
            <a:ext cx="553174" cy="63190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arrow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5" name="Rechteck 314"/>
          <p:cNvSpPr>
            <a:spLocks noChangeArrowheads="1"/>
          </p:cNvSpPr>
          <p:nvPr/>
        </p:nvSpPr>
        <p:spPr bwMode="auto">
          <a:xfrm>
            <a:off x="1043608" y="4997160"/>
            <a:ext cx="2255666" cy="739305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sp>
        <p:nvSpPr>
          <p:cNvPr id="57" name="Rechteck 314"/>
          <p:cNvSpPr>
            <a:spLocks noChangeArrowheads="1"/>
          </p:cNvSpPr>
          <p:nvPr/>
        </p:nvSpPr>
        <p:spPr bwMode="auto">
          <a:xfrm>
            <a:off x="3383071" y="4997160"/>
            <a:ext cx="2255666" cy="739305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sp>
        <p:nvSpPr>
          <p:cNvPr id="59" name="Rechteck 314"/>
          <p:cNvSpPr>
            <a:spLocks noChangeArrowheads="1"/>
          </p:cNvSpPr>
          <p:nvPr/>
        </p:nvSpPr>
        <p:spPr bwMode="auto">
          <a:xfrm>
            <a:off x="5757385" y="4997160"/>
            <a:ext cx="2255666" cy="739305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sp>
        <p:nvSpPr>
          <p:cNvPr id="73" name="Pfeil nach unten 72"/>
          <p:cNvSpPr/>
          <p:nvPr/>
        </p:nvSpPr>
        <p:spPr bwMode="auto">
          <a:xfrm rot="2700000">
            <a:off x="2575249" y="3002077"/>
            <a:ext cx="553174" cy="63190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arrow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hteck 314"/>
          <p:cNvSpPr>
            <a:spLocks noChangeArrowheads="1"/>
          </p:cNvSpPr>
          <p:nvPr/>
        </p:nvSpPr>
        <p:spPr bwMode="auto">
          <a:xfrm>
            <a:off x="458320" y="3699790"/>
            <a:ext cx="2255666" cy="739305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sp>
        <p:nvSpPr>
          <p:cNvPr id="76" name="Pfeil nach unten 75"/>
          <p:cNvSpPr/>
          <p:nvPr/>
        </p:nvSpPr>
        <p:spPr bwMode="auto">
          <a:xfrm rot="18900000" flipH="1">
            <a:off x="5895789" y="2989748"/>
            <a:ext cx="553174" cy="63190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arrow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7" name="Rechteck 314"/>
          <p:cNvSpPr>
            <a:spLocks noChangeArrowheads="1"/>
          </p:cNvSpPr>
          <p:nvPr/>
        </p:nvSpPr>
        <p:spPr bwMode="auto">
          <a:xfrm>
            <a:off x="6408958" y="3687462"/>
            <a:ext cx="2255666" cy="739305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2000" dirty="0"/>
          </a:p>
        </p:txBody>
      </p:sp>
      <p:sp>
        <p:nvSpPr>
          <p:cNvPr id="86" name="Textfeld 315"/>
          <p:cNvSpPr txBox="1">
            <a:spLocks noChangeArrowheads="1"/>
          </p:cNvSpPr>
          <p:nvPr/>
        </p:nvSpPr>
        <p:spPr bwMode="auto">
          <a:xfrm>
            <a:off x="2855460" y="908720"/>
            <a:ext cx="891581" cy="70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e-DE" sz="1100" dirty="0" smtClean="0"/>
              <a:t>≪</a:t>
            </a:r>
            <a:r>
              <a:rPr lang="en-US" altLang="de-DE" sz="1100" dirty="0" err="1" smtClean="0"/>
              <a:t>ecore</a:t>
            </a:r>
            <a:r>
              <a:rPr lang="en-US" altLang="de-DE" sz="1100" dirty="0" smtClean="0"/>
              <a:t>≫</a:t>
            </a:r>
            <a:endParaRPr lang="en-US" altLang="de-DE" sz="11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smtClean="0"/>
              <a:t>MontiArc</a:t>
            </a:r>
            <a:br>
              <a:rPr lang="en-US" altLang="de-DE" sz="1400" dirty="0" smtClean="0"/>
            </a:br>
            <a:r>
              <a:rPr lang="en-US" altLang="de-DE" sz="1400" dirty="0" smtClean="0"/>
              <a:t>Model</a:t>
            </a:r>
            <a:endParaRPr lang="en-US" altLang="de-DE" sz="1400" dirty="0"/>
          </a:p>
        </p:txBody>
      </p:sp>
      <p:sp>
        <p:nvSpPr>
          <p:cNvPr id="87" name="Textfeld 315"/>
          <p:cNvSpPr txBox="1">
            <a:spLocks noChangeArrowheads="1"/>
          </p:cNvSpPr>
          <p:nvPr/>
        </p:nvSpPr>
        <p:spPr bwMode="auto">
          <a:xfrm>
            <a:off x="5098702" y="908720"/>
            <a:ext cx="819445" cy="69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e-DE" sz="1100" dirty="0" smtClean="0"/>
              <a:t>≪</a:t>
            </a:r>
            <a:r>
              <a:rPr lang="en-US" altLang="de-DE" sz="1100" dirty="0" err="1" smtClean="0"/>
              <a:t>ecore</a:t>
            </a:r>
            <a:r>
              <a:rPr lang="en-US" altLang="de-DE" sz="1100" dirty="0" smtClean="0"/>
              <a:t>≫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smtClean="0"/>
              <a:t>FSM</a:t>
            </a:r>
            <a:br>
              <a:rPr lang="en-US" altLang="de-DE" sz="1400" dirty="0" smtClean="0"/>
            </a:br>
            <a:r>
              <a:rPr lang="en-US" altLang="de-DE" sz="1400" dirty="0" smtClean="0"/>
              <a:t>Model</a:t>
            </a:r>
            <a:endParaRPr lang="en-US" altLang="de-DE" sz="1400" dirty="0"/>
          </a:p>
        </p:txBody>
      </p:sp>
      <p:sp>
        <p:nvSpPr>
          <p:cNvPr id="89" name="Textfeld 315"/>
          <p:cNvSpPr txBox="1">
            <a:spLocks noChangeArrowheads="1"/>
          </p:cNvSpPr>
          <p:nvPr/>
        </p:nvSpPr>
        <p:spPr bwMode="auto">
          <a:xfrm>
            <a:off x="2855460" y="2141604"/>
            <a:ext cx="1011805" cy="69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100" dirty="0" smtClean="0"/>
              <a:t>≪</a:t>
            </a:r>
            <a:r>
              <a:rPr lang="en-US" altLang="de-DE" sz="1100" dirty="0" err="1" smtClean="0"/>
              <a:t>melange</a:t>
            </a:r>
            <a:r>
              <a:rPr lang="en-US" altLang="de-DE" sz="1100" dirty="0" smtClean="0"/>
              <a:t>≫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err="1" smtClean="0"/>
              <a:t>XMontiArc</a:t>
            </a:r>
            <a:r>
              <a:rPr lang="en-US" altLang="de-DE" sz="1400" dirty="0" smtClean="0"/>
              <a:t/>
            </a:r>
            <a:br>
              <a:rPr lang="en-US" altLang="de-DE" sz="1400" dirty="0" smtClean="0"/>
            </a:br>
            <a:r>
              <a:rPr lang="en-US" altLang="de-DE" sz="1400" dirty="0" smtClean="0"/>
              <a:t>XDSML</a:t>
            </a:r>
            <a:endParaRPr lang="en-US" altLang="de-DE" sz="1400" dirty="0"/>
          </a:p>
        </p:txBody>
      </p:sp>
      <p:sp>
        <p:nvSpPr>
          <p:cNvPr id="90" name="Textfeld 315"/>
          <p:cNvSpPr txBox="1">
            <a:spLocks noChangeArrowheads="1"/>
          </p:cNvSpPr>
          <p:nvPr/>
        </p:nvSpPr>
        <p:spPr bwMode="auto">
          <a:xfrm>
            <a:off x="5098702" y="2141604"/>
            <a:ext cx="1008598" cy="69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e-DE" sz="1100" dirty="0"/>
              <a:t>≪</a:t>
            </a:r>
            <a:r>
              <a:rPr lang="en-US" altLang="de-DE" sz="1100" dirty="0" err="1"/>
              <a:t>melange</a:t>
            </a:r>
            <a:r>
              <a:rPr lang="en-US" altLang="de-DE" sz="1100" dirty="0"/>
              <a:t>≫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smtClean="0"/>
              <a:t>XSFSM</a:t>
            </a:r>
            <a:br>
              <a:rPr lang="en-US" altLang="de-DE" sz="1400" dirty="0" smtClean="0"/>
            </a:br>
            <a:r>
              <a:rPr lang="en-US" altLang="de-DE" sz="1400" dirty="0" smtClean="0"/>
              <a:t>XDSML</a:t>
            </a:r>
            <a:endParaRPr lang="en-US" altLang="de-DE" sz="1400" dirty="0"/>
          </a:p>
        </p:txBody>
      </p:sp>
      <p:sp>
        <p:nvSpPr>
          <p:cNvPr id="91" name="Textfeld 315"/>
          <p:cNvSpPr txBox="1">
            <a:spLocks noChangeArrowheads="1"/>
          </p:cNvSpPr>
          <p:nvPr/>
        </p:nvSpPr>
        <p:spPr bwMode="auto">
          <a:xfrm>
            <a:off x="1458193" y="1537568"/>
            <a:ext cx="1011805" cy="70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e-DE" sz="1100" dirty="0"/>
              <a:t>≪K3</a:t>
            </a:r>
            <a:r>
              <a:rPr lang="en-US" altLang="de-DE" sz="1100" dirty="0" smtClean="0"/>
              <a:t>≫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err="1" smtClean="0"/>
              <a:t>XMontiArc</a:t>
            </a:r>
            <a:r>
              <a:rPr lang="en-US" altLang="de-DE" sz="1400" dirty="0" smtClean="0"/>
              <a:t/>
            </a:r>
            <a:br>
              <a:rPr lang="en-US" altLang="de-DE" sz="1400" dirty="0" smtClean="0"/>
            </a:br>
            <a:r>
              <a:rPr lang="en-US" altLang="de-DE" sz="1400" dirty="0" smtClean="0"/>
              <a:t>K3DSA</a:t>
            </a:r>
            <a:endParaRPr lang="en-US" altLang="de-DE" sz="1400" dirty="0"/>
          </a:p>
        </p:txBody>
      </p:sp>
      <p:sp>
        <p:nvSpPr>
          <p:cNvPr id="92" name="Textfeld 315"/>
          <p:cNvSpPr txBox="1">
            <a:spLocks noChangeArrowheads="1"/>
          </p:cNvSpPr>
          <p:nvPr/>
        </p:nvSpPr>
        <p:spPr bwMode="auto">
          <a:xfrm>
            <a:off x="6495968" y="1537568"/>
            <a:ext cx="803415" cy="69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e-DE" sz="1100" dirty="0" smtClean="0"/>
              <a:t>≪K3≫</a:t>
            </a:r>
            <a:endParaRPr lang="en-US" altLang="de-DE" sz="11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smtClean="0"/>
              <a:t>XSFSM</a:t>
            </a:r>
            <a:br>
              <a:rPr lang="en-US" altLang="de-DE" sz="1400" dirty="0" smtClean="0"/>
            </a:br>
            <a:r>
              <a:rPr lang="en-US" altLang="de-DE" sz="1400" dirty="0" smtClean="0"/>
              <a:t>K3DSA</a:t>
            </a:r>
            <a:endParaRPr lang="en-US" altLang="de-DE" sz="1400" dirty="0"/>
          </a:p>
        </p:txBody>
      </p:sp>
      <p:sp>
        <p:nvSpPr>
          <p:cNvPr id="93" name="Textfeld 315"/>
          <p:cNvSpPr txBox="1">
            <a:spLocks noChangeArrowheads="1"/>
          </p:cNvSpPr>
          <p:nvPr/>
        </p:nvSpPr>
        <p:spPr bwMode="auto">
          <a:xfrm>
            <a:off x="3348613" y="3452755"/>
            <a:ext cx="2236500" cy="70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de-DE" sz="1100" dirty="0"/>
              <a:t>≪</a:t>
            </a:r>
            <a:r>
              <a:rPr lang="en-US" altLang="de-DE" sz="1100" dirty="0" err="1"/>
              <a:t>melange</a:t>
            </a:r>
            <a:r>
              <a:rPr lang="en-US" altLang="de-DE" sz="1100" dirty="0"/>
              <a:t>≫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err="1" smtClean="0"/>
              <a:t>XMontiArcWithAutomaton</a:t>
            </a:r>
            <a:r>
              <a:rPr lang="en-US" altLang="de-DE" sz="1400" dirty="0" smtClean="0"/>
              <a:t/>
            </a:r>
            <a:br>
              <a:rPr lang="en-US" altLang="de-DE" sz="1400" dirty="0" smtClean="0"/>
            </a:br>
            <a:r>
              <a:rPr lang="en-US" altLang="de-DE" sz="1400" dirty="0" smtClean="0"/>
              <a:t>XDSML</a:t>
            </a:r>
            <a:endParaRPr lang="en-US" altLang="de-DE" sz="1400" dirty="0"/>
          </a:p>
        </p:txBody>
      </p:sp>
      <p:sp>
        <p:nvSpPr>
          <p:cNvPr id="94" name="Textfeld 315"/>
          <p:cNvSpPr txBox="1">
            <a:spLocks noChangeArrowheads="1"/>
          </p:cNvSpPr>
          <p:nvPr/>
        </p:nvSpPr>
        <p:spPr bwMode="auto">
          <a:xfrm>
            <a:off x="1047232" y="4997160"/>
            <a:ext cx="2217974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err="1" smtClean="0"/>
              <a:t>XMontiArcWithAutomaton</a:t>
            </a:r>
            <a:r>
              <a:rPr lang="en-US" altLang="de-DE" sz="1400" dirty="0" smtClean="0"/>
              <a:t/>
            </a:r>
            <a:br>
              <a:rPr lang="en-US" altLang="de-DE" sz="1400" dirty="0" smtClean="0"/>
            </a:br>
            <a:r>
              <a:rPr lang="en-US" altLang="de-DE" sz="1400" dirty="0" err="1" smtClean="0"/>
              <a:t>XMontiArc</a:t>
            </a:r>
            <a:endParaRPr lang="en-US" altLang="de-DE" sz="1400" dirty="0"/>
          </a:p>
        </p:txBody>
      </p:sp>
      <p:sp>
        <p:nvSpPr>
          <p:cNvPr id="95" name="Textfeld 315"/>
          <p:cNvSpPr txBox="1">
            <a:spLocks noChangeArrowheads="1"/>
          </p:cNvSpPr>
          <p:nvPr/>
        </p:nvSpPr>
        <p:spPr bwMode="auto">
          <a:xfrm>
            <a:off x="3386695" y="4997160"/>
            <a:ext cx="2267375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err="1" smtClean="0"/>
              <a:t>XMontiArcWithAutomaton</a:t>
            </a:r>
            <a:r>
              <a:rPr lang="en-US" altLang="de-DE" sz="1400" dirty="0"/>
              <a:t/>
            </a:r>
            <a:br>
              <a:rPr lang="en-US" altLang="de-DE" sz="1400" dirty="0"/>
            </a:br>
            <a:r>
              <a:rPr lang="en-US" altLang="de-DE" sz="1400" dirty="0" err="1" smtClean="0"/>
              <a:t>XMontiArcWithAutomaton</a:t>
            </a:r>
            <a:endParaRPr lang="en-US" altLang="de-DE" sz="1400" dirty="0"/>
          </a:p>
        </p:txBody>
      </p:sp>
      <p:sp>
        <p:nvSpPr>
          <p:cNvPr id="96" name="Textfeld 315"/>
          <p:cNvSpPr txBox="1">
            <a:spLocks noChangeArrowheads="1"/>
          </p:cNvSpPr>
          <p:nvPr/>
        </p:nvSpPr>
        <p:spPr bwMode="auto">
          <a:xfrm>
            <a:off x="5761009" y="4997160"/>
            <a:ext cx="2267375" cy="5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err="1" smtClean="0"/>
              <a:t>XMontiArcWithAutomaton</a:t>
            </a:r>
            <a:r>
              <a:rPr lang="en-US" altLang="de-DE" sz="1400" dirty="0"/>
              <a:t/>
            </a:r>
            <a:br>
              <a:rPr lang="en-US" altLang="de-DE" sz="1400" dirty="0"/>
            </a:br>
            <a:r>
              <a:rPr lang="en-US" altLang="de-DE" sz="1400" dirty="0" smtClean="0"/>
              <a:t>XSFSM</a:t>
            </a:r>
            <a:endParaRPr lang="en-US" altLang="de-DE" sz="1400" dirty="0"/>
          </a:p>
        </p:txBody>
      </p:sp>
      <p:sp>
        <p:nvSpPr>
          <p:cNvPr id="97" name="Textfeld 315"/>
          <p:cNvSpPr txBox="1">
            <a:spLocks noChangeArrowheads="1"/>
          </p:cNvSpPr>
          <p:nvPr/>
        </p:nvSpPr>
        <p:spPr bwMode="auto">
          <a:xfrm>
            <a:off x="461944" y="3699790"/>
            <a:ext cx="1011805" cy="52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err="1" smtClean="0"/>
              <a:t>XMontiArc</a:t>
            </a:r>
            <a:r>
              <a:rPr lang="en-US" altLang="de-DE" sz="1400" dirty="0" smtClean="0"/>
              <a:t/>
            </a:r>
            <a:br>
              <a:rPr lang="en-US" altLang="de-DE" sz="1400" dirty="0" smtClean="0"/>
            </a:br>
            <a:r>
              <a:rPr lang="en-US" altLang="de-DE" sz="1400" dirty="0" err="1" smtClean="0"/>
              <a:t>XMontiArc</a:t>
            </a:r>
            <a:endParaRPr lang="en-US" altLang="de-DE" sz="1400" dirty="0"/>
          </a:p>
        </p:txBody>
      </p:sp>
      <p:sp>
        <p:nvSpPr>
          <p:cNvPr id="98" name="Textfeld 315"/>
          <p:cNvSpPr txBox="1">
            <a:spLocks noChangeArrowheads="1"/>
          </p:cNvSpPr>
          <p:nvPr/>
        </p:nvSpPr>
        <p:spPr bwMode="auto">
          <a:xfrm>
            <a:off x="6412582" y="3687462"/>
            <a:ext cx="803415" cy="52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400" dirty="0" smtClean="0"/>
              <a:t>XSFSM</a:t>
            </a:r>
            <a:br>
              <a:rPr lang="en-US" altLang="de-DE" sz="1400" dirty="0" smtClean="0"/>
            </a:br>
            <a:r>
              <a:rPr lang="en-US" altLang="de-DE" sz="1400" dirty="0" smtClean="0"/>
              <a:t>XSFSM</a:t>
            </a:r>
            <a:endParaRPr lang="en-US" altLang="de-DE" sz="1400" dirty="0"/>
          </a:p>
        </p:txBody>
      </p:sp>
      <p:sp>
        <p:nvSpPr>
          <p:cNvPr id="39" name="Titel 1"/>
          <p:cNvSpPr txBox="1">
            <a:spLocks/>
          </p:cNvSpPr>
          <p:nvPr/>
        </p:nvSpPr>
        <p:spPr>
          <a:xfrm>
            <a:off x="323528" y="116632"/>
            <a:ext cx="856895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 dirty="0" err="1" smtClean="0"/>
              <a:t>XMontiArc</a:t>
            </a:r>
            <a:r>
              <a:rPr lang="en-US" kern="0" dirty="0" smtClean="0"/>
              <a:t> Final Project Structure</a:t>
            </a:r>
            <a:endParaRPr lang="en-US" kern="0" dirty="0"/>
          </a:p>
        </p:txBody>
      </p:sp>
      <p:sp>
        <p:nvSpPr>
          <p:cNvPr id="42" name="Text Box 49"/>
          <p:cNvSpPr txBox="1">
            <a:spLocks noChangeArrowheads="1"/>
          </p:cNvSpPr>
          <p:nvPr/>
        </p:nvSpPr>
        <p:spPr bwMode="auto">
          <a:xfrm>
            <a:off x="827584" y="776366"/>
            <a:ext cx="1596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>
                <a:solidFill>
                  <a:srgbClr val="0000CC"/>
                </a:solidFill>
                <a:latin typeface="Comic Sans MS" panose="030F0702030302020204" pitchFamily="66" charset="0"/>
              </a:rPr>
              <a:t>static</a:t>
            </a:r>
            <a:br>
              <a:rPr lang="en-US" altLang="de-DE" sz="120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200" dirty="0" err="1" smtClean="0">
                <a:solidFill>
                  <a:srgbClr val="0000CC"/>
                </a:solidFill>
                <a:latin typeface="Comic Sans MS" panose="030F0702030302020204" pitchFamily="66" charset="0"/>
              </a:rPr>
              <a:t>metamodels</a:t>
            </a:r>
            <a:endParaRPr lang="en-US" altLang="de-DE" sz="12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reihandform 4"/>
          <p:cNvSpPr/>
          <p:nvPr/>
        </p:nvSpPr>
        <p:spPr bwMode="auto">
          <a:xfrm>
            <a:off x="2362200" y="965103"/>
            <a:ext cx="406400" cy="76297"/>
          </a:xfrm>
          <a:custGeom>
            <a:avLst/>
            <a:gdLst>
              <a:gd name="connsiteX0" fmla="*/ 0 w 406400"/>
              <a:gd name="connsiteY0" fmla="*/ 63597 h 76297"/>
              <a:gd name="connsiteX1" fmla="*/ 152400 w 406400"/>
              <a:gd name="connsiteY1" fmla="*/ 97 h 76297"/>
              <a:gd name="connsiteX2" fmla="*/ 406400 w 406400"/>
              <a:gd name="connsiteY2" fmla="*/ 76297 h 7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76297">
                <a:moveTo>
                  <a:pt x="0" y="63597"/>
                </a:moveTo>
                <a:cubicBezTo>
                  <a:pt x="42333" y="30788"/>
                  <a:pt x="84667" y="-2020"/>
                  <a:pt x="152400" y="97"/>
                </a:cubicBezTo>
                <a:cubicBezTo>
                  <a:pt x="220133" y="2214"/>
                  <a:pt x="406400" y="76297"/>
                  <a:pt x="406400" y="76297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49"/>
          <p:cNvSpPr txBox="1">
            <a:spLocks noChangeArrowheads="1"/>
          </p:cNvSpPr>
          <p:nvPr/>
        </p:nvSpPr>
        <p:spPr bwMode="auto">
          <a:xfrm>
            <a:off x="527616" y="2460921"/>
            <a:ext cx="1596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>
                <a:solidFill>
                  <a:srgbClr val="0000CC"/>
                </a:solidFill>
                <a:latin typeface="Comic Sans MS" panose="030F0702030302020204" pitchFamily="66" charset="0"/>
              </a:rPr>
              <a:t>aspects defining dynamic semantics</a:t>
            </a:r>
            <a:endParaRPr lang="en-US" altLang="de-DE" sz="12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Freihandform 6"/>
          <p:cNvSpPr/>
          <p:nvPr/>
        </p:nvSpPr>
        <p:spPr bwMode="auto">
          <a:xfrm>
            <a:off x="2070100" y="2336800"/>
            <a:ext cx="139700" cy="371281"/>
          </a:xfrm>
          <a:custGeom>
            <a:avLst/>
            <a:gdLst>
              <a:gd name="connsiteX0" fmla="*/ 0 w 139700"/>
              <a:gd name="connsiteY0" fmla="*/ 368300 h 371281"/>
              <a:gd name="connsiteX1" fmla="*/ 101600 w 139700"/>
              <a:gd name="connsiteY1" fmla="*/ 317500 h 371281"/>
              <a:gd name="connsiteX2" fmla="*/ 139700 w 139700"/>
              <a:gd name="connsiteY2" fmla="*/ 0 h 37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371281">
                <a:moveTo>
                  <a:pt x="0" y="368300"/>
                </a:moveTo>
                <a:cubicBezTo>
                  <a:pt x="39158" y="373591"/>
                  <a:pt x="78317" y="378883"/>
                  <a:pt x="101600" y="317500"/>
                </a:cubicBezTo>
                <a:cubicBezTo>
                  <a:pt x="124883" y="256117"/>
                  <a:pt x="132291" y="128058"/>
                  <a:pt x="139700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3695968" y="1556792"/>
            <a:ext cx="15961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>
                <a:solidFill>
                  <a:srgbClr val="0000CC"/>
                </a:solidFill>
                <a:latin typeface="Comic Sans MS" panose="030F0702030302020204" pitchFamily="66" charset="0"/>
              </a:rPr>
              <a:t>e</a:t>
            </a:r>
            <a:r>
              <a:rPr lang="en-US" altLang="de-DE" sz="12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xecutable</a:t>
            </a:r>
            <a:br>
              <a:rPr lang="en-US" altLang="de-DE" sz="12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200" smtClean="0">
                <a:solidFill>
                  <a:srgbClr val="0000CC"/>
                </a:solidFill>
                <a:latin typeface="Comic Sans MS" panose="030F0702030302020204" pitchFamily="66" charset="0"/>
              </a:rPr>
              <a:t>DSML through</a:t>
            </a:r>
            <a:br>
              <a:rPr lang="en-US" altLang="de-DE" sz="120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200" smtClean="0">
                <a:solidFill>
                  <a:srgbClr val="0000CC"/>
                </a:solidFill>
                <a:latin typeface="Comic Sans MS" panose="030F0702030302020204" pitchFamily="66" charset="0"/>
              </a:rPr>
              <a:t>weaving</a:t>
            </a:r>
            <a:endParaRPr lang="en-US" altLang="de-DE" sz="12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Freihandform 8"/>
          <p:cNvSpPr/>
          <p:nvPr/>
        </p:nvSpPr>
        <p:spPr bwMode="auto">
          <a:xfrm>
            <a:off x="3975100" y="2197100"/>
            <a:ext cx="482600" cy="342900"/>
          </a:xfrm>
          <a:custGeom>
            <a:avLst/>
            <a:gdLst>
              <a:gd name="connsiteX0" fmla="*/ 482600 w 482600"/>
              <a:gd name="connsiteY0" fmla="*/ 0 h 342900"/>
              <a:gd name="connsiteX1" fmla="*/ 393700 w 482600"/>
              <a:gd name="connsiteY1" fmla="*/ 266700 h 342900"/>
              <a:gd name="connsiteX2" fmla="*/ 0 w 482600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" h="342900">
                <a:moveTo>
                  <a:pt x="482600" y="0"/>
                </a:moveTo>
                <a:cubicBezTo>
                  <a:pt x="478366" y="104775"/>
                  <a:pt x="474133" y="209550"/>
                  <a:pt x="393700" y="266700"/>
                </a:cubicBezTo>
                <a:cubicBezTo>
                  <a:pt x="313267" y="323850"/>
                  <a:pt x="0" y="342900"/>
                  <a:pt x="0" y="34290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49"/>
          <p:cNvSpPr txBox="1">
            <a:spLocks noChangeArrowheads="1"/>
          </p:cNvSpPr>
          <p:nvPr/>
        </p:nvSpPr>
        <p:spPr bwMode="auto">
          <a:xfrm>
            <a:off x="599624" y="4479503"/>
            <a:ext cx="1596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>
                <a:solidFill>
                  <a:srgbClr val="0000CC"/>
                </a:solidFill>
                <a:latin typeface="Comic Sans MS" panose="030F0702030302020204" pitchFamily="66" charset="0"/>
              </a:rPr>
              <a:t>generated language implementation</a:t>
            </a:r>
            <a:endParaRPr lang="en-US" altLang="de-DE" sz="12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Freihandform 9"/>
          <p:cNvSpPr/>
          <p:nvPr/>
        </p:nvSpPr>
        <p:spPr bwMode="auto">
          <a:xfrm>
            <a:off x="2082800" y="4521200"/>
            <a:ext cx="228600" cy="219023"/>
          </a:xfrm>
          <a:custGeom>
            <a:avLst/>
            <a:gdLst>
              <a:gd name="connsiteX0" fmla="*/ 0 w 228600"/>
              <a:gd name="connsiteY0" fmla="*/ 190500 h 219023"/>
              <a:gd name="connsiteX1" fmla="*/ 101600 w 228600"/>
              <a:gd name="connsiteY1" fmla="*/ 203200 h 219023"/>
              <a:gd name="connsiteX2" fmla="*/ 228600 w 228600"/>
              <a:gd name="connsiteY2" fmla="*/ 0 h 21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19023">
                <a:moveTo>
                  <a:pt x="0" y="190500"/>
                </a:moveTo>
                <a:cubicBezTo>
                  <a:pt x="31750" y="212725"/>
                  <a:pt x="63500" y="234950"/>
                  <a:pt x="101600" y="203200"/>
                </a:cubicBezTo>
                <a:cubicBezTo>
                  <a:pt x="139700" y="171450"/>
                  <a:pt x="228600" y="0"/>
                  <a:pt x="228600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98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8D68F26B-E493-43B4-A0D1-A7C7B876D25B}" type="slidenum">
              <a:rPr lang="fr-FR" smtClean="0"/>
              <a:pPr>
                <a:defRPr/>
              </a:pPr>
              <a:t>74</a:t>
            </a:fld>
            <a:endParaRPr lang="fr-FR"/>
          </a:p>
        </p:txBody>
      </p:sp>
      <p:pic>
        <p:nvPicPr>
          <p:cNvPr id="4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  <p:sp>
        <p:nvSpPr>
          <p:cNvPr id="5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2.5 Compose the MontiArc and FSM languages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61958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tbc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40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 and Discussion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 messages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DSLs </a:t>
            </a:r>
            <a:r>
              <a:rPr lang="en-US" dirty="0"/>
              <a:t>are important (as intuited for a long time – it will become more and more </a:t>
            </a:r>
            <a:r>
              <a:rPr lang="en-US" dirty="0" smtClean="0"/>
              <a:t>apparent)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DSL </a:t>
            </a:r>
            <a:r>
              <a:rPr lang="en-US" dirty="0"/>
              <a:t>technology is </a:t>
            </a:r>
            <a:r>
              <a:rPr lang="en-US" dirty="0" smtClean="0"/>
              <a:t>here and ready to use</a:t>
            </a:r>
          </a:p>
          <a:p>
            <a:pPr marL="1190512" lvl="2" indent="-457200">
              <a:buFont typeface="Arial" charset="0"/>
              <a:buChar char="•"/>
            </a:pPr>
            <a:r>
              <a:rPr lang="en-US" dirty="0" smtClean="0"/>
              <a:t>Over 30 </a:t>
            </a:r>
            <a:r>
              <a:rPr lang="en-US" dirty="0"/>
              <a:t>language workbenches in the wild (cf. </a:t>
            </a:r>
            <a:r>
              <a:rPr lang="en-US" u="sng" dirty="0">
                <a:solidFill>
                  <a:schemeClr val="bg2"/>
                </a:solidFill>
              </a:rPr>
              <a:t>http://</a:t>
            </a:r>
            <a:r>
              <a:rPr lang="en-US" u="sng" dirty="0" smtClean="0">
                <a:solidFill>
                  <a:schemeClr val="bg2"/>
                </a:solidFill>
              </a:rPr>
              <a:t>2016.splashcon.org/track/lwc2016</a:t>
            </a:r>
            <a:r>
              <a:rPr lang="en-US" dirty="0" smtClean="0"/>
              <a:t>)</a:t>
            </a:r>
          </a:p>
          <a:p>
            <a:pPr marL="1190512" lvl="2" indent="-457200"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Software language engineering is maturing to support MDE</a:t>
            </a:r>
          </a:p>
        </p:txBody>
      </p:sp>
    </p:spTree>
    <p:extLst>
      <p:ext uri="{BB962C8B-B14F-4D97-AF65-F5344CB8AC3E}">
        <p14:creationId xmlns:p14="http://schemas.microsoft.com/office/powerpoint/2010/main" val="14350455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8922956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79</a:t>
            </a:fld>
            <a:endParaRPr lang="fr-FR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E</a:t>
            </a:r>
            <a:r>
              <a:rPr lang="en-US" dirty="0" smtClean="0"/>
              <a:t>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6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1"/>
            <a:ext cx="8424936" cy="518457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See how EMF+GEMOC technologies help to (semi-automatically) build the tooling for a DSL IDE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Extend a DSL: </a:t>
            </a:r>
            <a:r>
              <a:rPr lang="en-US" b="1" dirty="0" smtClean="0"/>
              <a:t>structure and behavior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Lectures and hands-on sessions </a:t>
            </a:r>
            <a:r>
              <a:rPr lang="en-US" dirty="0" smtClean="0"/>
              <a:t>using FSM and </a:t>
            </a:r>
            <a:r>
              <a:rPr lang="en-US" dirty="0" err="1" smtClean="0"/>
              <a:t>XMontiArc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Combine</a:t>
            </a:r>
            <a:r>
              <a:rPr lang="en-US" dirty="0" smtClean="0"/>
              <a:t> both DSLs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Materials are available from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u="sng" dirty="0" smtClean="0">
                <a:solidFill>
                  <a:srgbClr val="FF0000"/>
                </a:solidFill>
              </a:rPr>
              <a:t>https://</a:t>
            </a:r>
            <a:r>
              <a:rPr lang="en-US" u="sng" dirty="0" err="1" smtClean="0">
                <a:solidFill>
                  <a:srgbClr val="FF0000"/>
                </a:solidFill>
              </a:rPr>
              <a:t>github.com</a:t>
            </a:r>
            <a:r>
              <a:rPr lang="en-US" u="sng" dirty="0" smtClean="0">
                <a:solidFill>
                  <a:srgbClr val="FF0000"/>
                </a:solidFill>
              </a:rPr>
              <a:t>/</a:t>
            </a:r>
            <a:r>
              <a:rPr lang="en-US" u="sng" dirty="0" err="1" smtClean="0">
                <a:solidFill>
                  <a:srgbClr val="FF0000"/>
                </a:solidFill>
              </a:rPr>
              <a:t>gemoc</a:t>
            </a:r>
            <a:r>
              <a:rPr lang="en-US" u="sng" dirty="0" smtClean="0">
                <a:solidFill>
                  <a:srgbClr val="FF0000"/>
                </a:solidFill>
              </a:rPr>
              <a:t>/ICSA2017Tutorial</a:t>
            </a:r>
          </a:p>
        </p:txBody>
      </p:sp>
    </p:spTree>
    <p:extLst>
      <p:ext uri="{BB962C8B-B14F-4D97-AF65-F5344CB8AC3E}">
        <p14:creationId xmlns:p14="http://schemas.microsoft.com/office/powerpoint/2010/main" val="12446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1614" y="908720"/>
            <a:ext cx="8280920" cy="5184576"/>
          </a:xfrm>
        </p:spPr>
        <p:txBody>
          <a:bodyPr numCol="2"/>
          <a:lstStyle/>
          <a:p>
            <a:r>
              <a:rPr lang="en-US" sz="1800" dirty="0" smtClean="0"/>
              <a:t>Part 1. </a:t>
            </a:r>
            <a:r>
              <a:rPr lang="en-US" sz="1800" b="1" dirty="0" smtClean="0"/>
              <a:t>General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Modeling and Languages</a:t>
            </a:r>
          </a:p>
          <a:p>
            <a:pPr marL="0" indent="0"/>
            <a:r>
              <a:rPr lang="en-US" sz="1800" dirty="0" smtClean="0"/>
              <a:t>Part 2. </a:t>
            </a:r>
            <a:r>
              <a:rPr lang="en-US" sz="1800" b="1" dirty="0" smtClean="0"/>
              <a:t>Language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Teaser: FSM Example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Metamodeling: Ecore 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Syntax: 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Dynamics: K3/</a:t>
            </a:r>
            <a:r>
              <a:rPr lang="en-US" sz="1800" dirty="0" err="1" smtClean="0"/>
              <a:t>Melange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DSL Composition</a:t>
            </a:r>
          </a:p>
          <a:p>
            <a:pPr marL="0" indent="0"/>
            <a:r>
              <a:rPr lang="en-US" sz="1800" dirty="0" smtClean="0"/>
              <a:t>Part 3. </a:t>
            </a:r>
            <a:r>
              <a:rPr lang="en-US" sz="1800" b="1" dirty="0" smtClean="0"/>
              <a:t>Wrap-up and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4355976" y="2636912"/>
            <a:ext cx="2016223" cy="1512168"/>
            <a:chOff x="4932040" y="4566810"/>
            <a:chExt cx="877805" cy="65835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040" y="4566810"/>
              <a:ext cx="877805" cy="658354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639" y="4668273"/>
              <a:ext cx="479488" cy="464931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rnd" cmpd="sng" algn="ctr">
          <a:solidFill>
            <a:srgbClr val="0000CC"/>
          </a:solidFill>
          <a:prstDash val="solid"/>
          <a:round/>
          <a:headEnd type="none" w="med" len="med"/>
          <a:tailEnd type="arrow" w="med" len="med"/>
        </a:ln>
        <a:extLst/>
      </a:spPr>
      <a:bodyPr rtlCol="0" anchor="ctr"/>
      <a:lstStyle>
        <a:defPPr algn="ctr">
          <a:defRPr dirty="0"/>
        </a:defPPr>
      </a:lstStyle>
    </a:spDef>
    <a:lnDef>
      <a:spPr>
        <a:ln>
          <a:solidFill>
            <a:schemeClr val="tx1"/>
          </a:solidFill>
          <a:headEnd type="none" w="med" len="med"/>
          <a:tailEnd type="arrow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0</TotalTime>
  <Words>2467</Words>
  <Application>Microsoft Macintosh PowerPoint</Application>
  <PresentationFormat>Bildschirmpräsentation (4:3)</PresentationFormat>
  <Paragraphs>685</Paragraphs>
  <Slides>79</Slides>
  <Notes>10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15</vt:i4>
      </vt:variant>
      <vt:variant>
        <vt:lpstr>Folientitel</vt:lpstr>
      </vt:variant>
      <vt:variant>
        <vt:i4>79</vt:i4>
      </vt:variant>
    </vt:vector>
  </HeadingPairs>
  <TitlesOfParts>
    <vt:vector size="108" baseType="lpstr">
      <vt:lpstr>Arial Black</vt:lpstr>
      <vt:lpstr>Arial Hebrew</vt:lpstr>
      <vt:lpstr>Arial Rounded MT Bold</vt:lpstr>
      <vt:lpstr>Avenir Roman</vt:lpstr>
      <vt:lpstr>Calibri</vt:lpstr>
      <vt:lpstr>Comic Sans MS</vt:lpstr>
      <vt:lpstr>Courier New</vt:lpstr>
      <vt:lpstr>Helvetica Neue</vt:lpstr>
      <vt:lpstr>Helvetica Neue Light</vt:lpstr>
      <vt:lpstr>Lucida Grande</vt:lpstr>
      <vt:lpstr>ＭＳ Ｐゴシック</vt:lpstr>
      <vt:lpstr>StarSymbol</vt:lpstr>
      <vt:lpstr>ヒラギノ角ゴ ProN W3</vt:lpstr>
      <vt:lpstr>Arial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PowerPoint-Präsentation</vt:lpstr>
      <vt:lpstr>People</vt:lpstr>
      <vt:lpstr>PowerPoint-Präsentation</vt:lpstr>
      <vt:lpstr>PowerPoint-Präsentation</vt:lpstr>
      <vt:lpstr>PowerPoint-Präsentation</vt:lpstr>
      <vt:lpstr>GEMOC initiative</vt:lpstr>
      <vt:lpstr>GEMOC studio</vt:lpstr>
      <vt:lpstr>This tutorial</vt:lpstr>
      <vt:lpstr>Course content</vt:lpstr>
      <vt:lpstr>You will learn how to</vt:lpstr>
      <vt:lpstr>Today’s program</vt:lpstr>
      <vt:lpstr>LANGUAGE ENGINEERING</vt:lpstr>
      <vt:lpstr>What is a language?</vt:lpstr>
      <vt:lpstr>Languages in various domains</vt:lpstr>
      <vt:lpstr>Languages in software engineering</vt:lpstr>
      <vt:lpstr>General purpose (programming) languages</vt:lpstr>
      <vt:lpstr>Limits of general purpose languages</vt:lpstr>
      <vt:lpstr>Limits of general purpose languages</vt:lpstr>
      <vt:lpstr>Domain-Specific Languages</vt:lpstr>
      <vt:lpstr>Examples</vt:lpstr>
      <vt:lpstr>Software Language Engineering (SLE)</vt:lpstr>
      <vt:lpstr>What are languages made of?</vt:lpstr>
      <vt:lpstr>Model-driven engineering (MDE)</vt:lpstr>
      <vt:lpstr>Concerns in model-driven engineering</vt:lpstr>
      <vt:lpstr>PowerPoint-Präsentation</vt:lpstr>
      <vt:lpstr>MODEL EXECUTION</vt:lpstr>
      <vt:lpstr>Eclipse as a platform</vt:lpstr>
      <vt:lpstr>Modeling workbench vs. language workbench</vt:lpstr>
      <vt:lpstr>PowerPoint-Präsentation</vt:lpstr>
      <vt:lpstr>Load the FSM language</vt:lpstr>
      <vt:lpstr>Start the modeling workbench</vt:lpstr>
      <vt:lpstr>Examine and run your models</vt:lpstr>
      <vt:lpstr>ABSTRACT SYNTAX EXTENSION</vt:lpstr>
      <vt:lpstr>Abstract syntax defines your domain</vt:lpstr>
      <vt:lpstr>Ecore/EMF</vt:lpstr>
      <vt:lpstr>Ecore most used concepts</vt:lpstr>
      <vt:lpstr>OCL invariants</vt:lpstr>
      <vt:lpstr>PowerPoint-Präsentation</vt:lpstr>
      <vt:lpstr>Extend FSM abstract syntax</vt:lpstr>
      <vt:lpstr>Add concept Variable</vt:lpstr>
      <vt:lpstr>Add concept Guard</vt:lpstr>
      <vt:lpstr>Add concept Action</vt:lpstr>
      <vt:lpstr>Add OCL invariant</vt:lpstr>
      <vt:lpstr>DYNAMIC SEMANTICS EXTENSION</vt:lpstr>
      <vt:lpstr>Adding behavior to models</vt:lpstr>
      <vt:lpstr>Adding operational behavior to models</vt:lpstr>
      <vt:lpstr>Meet Kermeta and Melange</vt:lpstr>
      <vt:lpstr>Combining language parts with Melange</vt:lpstr>
      <vt:lpstr>PowerPoint-Präsentation</vt:lpstr>
      <vt:lpstr>Extend FSM dynamic semantics</vt:lpstr>
      <vt:lpstr>Edit Kermeta aspects</vt:lpstr>
      <vt:lpstr>Generate executable language</vt:lpstr>
      <vt:lpstr>Inspect woven-in operations</vt:lpstr>
      <vt:lpstr>Create and run extended model</vt:lpstr>
      <vt:lpstr>Concrete syntax extension</vt:lpstr>
      <vt:lpstr>Graphical concrete syntax with Sirius</vt:lpstr>
      <vt:lpstr>Views for language engineers and modelers</vt:lpstr>
      <vt:lpstr>Examples of viewpoints</vt:lpstr>
      <vt:lpstr>Montiarc ADL</vt:lpstr>
      <vt:lpstr>MontiArc1 in a nutshell</vt:lpstr>
      <vt:lpstr>MontiArc extensions</vt:lpstr>
      <vt:lpstr>MontiArc example</vt:lpstr>
      <vt:lpstr>XMontiArc1</vt:lpstr>
      <vt:lpstr>XMontiArc Example</vt:lpstr>
      <vt:lpstr>XMontiArc Example</vt:lpstr>
      <vt:lpstr>PowerPoint-Präsentation</vt:lpstr>
      <vt:lpstr>Extend MontiArc concrete syntax</vt:lpstr>
      <vt:lpstr>Load graphical representation of BumperBot architecture model</vt:lpstr>
      <vt:lpstr>Add connector representation</vt:lpstr>
      <vt:lpstr>Add a new creation action</vt:lpstr>
      <vt:lpstr>Language composition</vt:lpstr>
      <vt:lpstr>PowerPoint-Präsentation</vt:lpstr>
      <vt:lpstr>PowerPoint-Präsentation</vt:lpstr>
      <vt:lpstr>PowerPoint-Präsentation</vt:lpstr>
      <vt:lpstr>TODO</vt:lpstr>
      <vt:lpstr>WRAP-UP and Discussion</vt:lpstr>
      <vt:lpstr>Take-away messages</vt:lpstr>
      <vt:lpstr>Discussion</vt:lpstr>
      <vt:lpstr>Thank you</vt:lpstr>
    </vt:vector>
  </TitlesOfParts>
  <Manager/>
  <Company>INRIA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Microsoft Office-Anwender</cp:lastModifiedBy>
  <cp:revision>2697</cp:revision>
  <cp:lastPrinted>2016-03-17T10:26:00Z</cp:lastPrinted>
  <dcterms:created xsi:type="dcterms:W3CDTF">2014-09-08T10:04:47Z</dcterms:created>
  <dcterms:modified xsi:type="dcterms:W3CDTF">2017-03-28T20:37:04Z</dcterms:modified>
  <cp:category/>
</cp:coreProperties>
</file>